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40"/>
  </p:notesMasterIdLst>
  <p:sldIdLst>
    <p:sldId id="279" r:id="rId3"/>
    <p:sldId id="257" r:id="rId4"/>
    <p:sldId id="259" r:id="rId5"/>
    <p:sldId id="263" r:id="rId6"/>
    <p:sldId id="275" r:id="rId7"/>
    <p:sldId id="319" r:id="rId8"/>
    <p:sldId id="323" r:id="rId9"/>
    <p:sldId id="281" r:id="rId10"/>
    <p:sldId id="286" r:id="rId11"/>
    <p:sldId id="283" r:id="rId12"/>
    <p:sldId id="299" r:id="rId13"/>
    <p:sldId id="298" r:id="rId14"/>
    <p:sldId id="289" r:id="rId15"/>
    <p:sldId id="282" r:id="rId16"/>
    <p:sldId id="264" r:id="rId17"/>
    <p:sldId id="284" r:id="rId18"/>
    <p:sldId id="287" r:id="rId19"/>
    <p:sldId id="288" r:id="rId20"/>
    <p:sldId id="265" r:id="rId21"/>
    <p:sldId id="262" r:id="rId22"/>
    <p:sldId id="271" r:id="rId23"/>
    <p:sldId id="291" r:id="rId24"/>
    <p:sldId id="297" r:id="rId25"/>
    <p:sldId id="268" r:id="rId26"/>
    <p:sldId id="292" r:id="rId27"/>
    <p:sldId id="260" r:id="rId28"/>
    <p:sldId id="270" r:id="rId29"/>
    <p:sldId id="318" r:id="rId30"/>
    <p:sldId id="293" r:id="rId31"/>
    <p:sldId id="294" r:id="rId32"/>
    <p:sldId id="295" r:id="rId33"/>
    <p:sldId id="296" r:id="rId34"/>
    <p:sldId id="276" r:id="rId35"/>
    <p:sldId id="321" r:id="rId36"/>
    <p:sldId id="322" r:id="rId37"/>
    <p:sldId id="277" r:id="rId38"/>
    <p:sldId id="28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75CC04F-0590-47E1-805D-2E4D755CD58A}">
          <p14:sldIdLst>
            <p14:sldId id="279"/>
            <p14:sldId id="257"/>
            <p14:sldId id="259"/>
            <p14:sldId id="263"/>
            <p14:sldId id="275"/>
            <p14:sldId id="319"/>
            <p14:sldId id="323"/>
            <p14:sldId id="281"/>
            <p14:sldId id="286"/>
            <p14:sldId id="283"/>
            <p14:sldId id="299"/>
            <p14:sldId id="298"/>
            <p14:sldId id="289"/>
            <p14:sldId id="282"/>
            <p14:sldId id="264"/>
            <p14:sldId id="284"/>
            <p14:sldId id="287"/>
            <p14:sldId id="288"/>
            <p14:sldId id="265"/>
            <p14:sldId id="262"/>
            <p14:sldId id="271"/>
            <p14:sldId id="291"/>
            <p14:sldId id="297"/>
            <p14:sldId id="268"/>
            <p14:sldId id="292"/>
            <p14:sldId id="260"/>
            <p14:sldId id="270"/>
            <p14:sldId id="318"/>
            <p14:sldId id="293"/>
            <p14:sldId id="294"/>
            <p14:sldId id="295"/>
            <p14:sldId id="296"/>
            <p14:sldId id="276"/>
            <p14:sldId id="321"/>
            <p14:sldId id="322"/>
            <p14:sldId id="277"/>
            <p14:sldId id="280"/>
          </p14:sldIdLst>
        </p14:section>
      </p14:sectionLst>
    </p:ext>
    <p:ext uri="{EFAFB233-063F-42B5-8137-9DF3F51BA10A}">
      <p15:sldGuideLst xmlns:p15="http://schemas.microsoft.com/office/powerpoint/2012/main">
        <p15:guide id="1" orient="horz" pos="2147" userDrawn="1">
          <p15:clr>
            <a:srgbClr val="A4A3A4"/>
          </p15:clr>
        </p15:guide>
        <p15:guide id="2" pos="3897" userDrawn="1">
          <p15:clr>
            <a:srgbClr val="A4A3A4"/>
          </p15:clr>
        </p15:guide>
        <p15:guide id="3" orient="horz" pos="1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6" autoAdjust="0"/>
    <p:restoredTop sz="89392"/>
  </p:normalViewPr>
  <p:slideViewPr>
    <p:cSldViewPr snapToGrid="0" showGuides="1">
      <p:cViewPr varScale="1">
        <p:scale>
          <a:sx n="76" d="100"/>
          <a:sy n="76" d="100"/>
        </p:scale>
        <p:origin x="984" y="43"/>
      </p:cViewPr>
      <p:guideLst>
        <p:guide orient="horz" pos="2147"/>
        <p:guide pos="3897"/>
        <p:guide orient="horz" pos="15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2024/11/20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sz="1200" dirty="0"/>
              <a:t>By</a:t>
            </a:r>
            <a:r>
              <a:rPr lang="zh-CN" altLang="en-US" sz="1200" dirty="0"/>
              <a:t> </a:t>
            </a:r>
            <a:r>
              <a:rPr lang="en-US" altLang="zh-CN" sz="1200" dirty="0"/>
              <a:t>the</a:t>
            </a:r>
            <a:r>
              <a:rPr lang="zh-CN" altLang="en-US" sz="1200" dirty="0"/>
              <a:t> </a:t>
            </a:r>
            <a:r>
              <a:rPr lang="en-US" altLang="zh-CN" sz="1200" dirty="0" err="1"/>
              <a:t>way,</a:t>
            </a:r>
            <a:r>
              <a:rPr lang="en-US" altLang="zh-HK" sz="1200" dirty="0" err="1"/>
              <a:t>the</a:t>
            </a:r>
            <a:r>
              <a:rPr lang="en-US" altLang="zh-HK" sz="1200" dirty="0"/>
              <a:t> detection tool we are going to show you</a:t>
            </a:r>
            <a:r>
              <a:rPr lang="zh-CN" altLang="en-US" sz="1200" dirty="0"/>
              <a:t> </a:t>
            </a:r>
            <a:r>
              <a:rPr lang="en-US" altLang="zh-CN" sz="1200" dirty="0"/>
              <a:t>later</a:t>
            </a:r>
            <a:r>
              <a:rPr lang="en-US" altLang="zh-HK" sz="1200" dirty="0"/>
              <a:t> follows this idea as well, so this tool</a:t>
            </a:r>
            <a:r>
              <a:rPr lang="zh-CN" altLang="en-US" sz="1200" dirty="0"/>
              <a:t> </a:t>
            </a:r>
            <a:r>
              <a:rPr lang="en-US" altLang="zh-CN" sz="1200" dirty="0"/>
              <a:t>we</a:t>
            </a:r>
            <a:r>
              <a:rPr lang="zh-CN" altLang="en-US" sz="1200" dirty="0"/>
              <a:t> </a:t>
            </a:r>
            <a:r>
              <a:rPr lang="en-US" altLang="zh-CN" sz="1200" dirty="0"/>
              <a:t>design</a:t>
            </a:r>
            <a:r>
              <a:rPr lang="en-US" altLang="zh-HK" sz="1200" dirty="0"/>
              <a:t> is as easy as possible for the user to understand how our detection tool works and enable to</a:t>
            </a:r>
            <a:r>
              <a:rPr lang="zh-CN" altLang="en-US" sz="1200" dirty="0"/>
              <a:t> </a:t>
            </a:r>
            <a:r>
              <a:rPr lang="en-US" altLang="zh-HK" sz="1200" dirty="0"/>
              <a:t>check the results</a:t>
            </a:r>
            <a:r>
              <a:rPr lang="zh-CN" altLang="en-US" sz="1200" dirty="0"/>
              <a:t> </a:t>
            </a:r>
            <a:r>
              <a:rPr lang="en-US" altLang="zh-CN" sz="1200" dirty="0"/>
              <a:t>of </a:t>
            </a:r>
            <a:r>
              <a:rPr lang="en-US" altLang="zh-CN" sz="1200" dirty="0" err="1"/>
              <a:t>detectioon</a:t>
            </a:r>
            <a:r>
              <a:rPr lang="en-US" altLang="zh-HK" sz="1200" dirty="0"/>
              <a:t> clearly</a:t>
            </a:r>
            <a:r>
              <a:rPr lang="zh-CN" altLang="en-US" sz="1200" dirty="0"/>
              <a:t> </a:t>
            </a:r>
            <a:r>
              <a:rPr lang="en-US" altLang="zh-HK" sz="1200" dirty="0"/>
              <a:t>and</a:t>
            </a:r>
            <a:r>
              <a:rPr lang="zh-CN" altLang="en-US" sz="1200" dirty="0"/>
              <a:t> </a:t>
            </a:r>
            <a:r>
              <a:rPr lang="en-US" altLang="zh-HK" sz="1200" dirty="0"/>
              <a:t>easily. The specific content will be shown later.</a:t>
            </a:r>
            <a:endParaRPr kumimoji="1" lang="zh-HK" altLang="en-US" dirty="0"/>
          </a:p>
        </p:txBody>
      </p:sp>
      <p:sp>
        <p:nvSpPr>
          <p:cNvPr id="4" name="投影片編號版面配置區 3"/>
          <p:cNvSpPr>
            <a:spLocks noGrp="1"/>
          </p:cNvSpPr>
          <p:nvPr>
            <p:ph type="sldNum" sz="quarter" idx="5"/>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294921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9372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2.pn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jpeg"/><Relationship Id="rId5" Type="http://schemas.microsoft.com/office/2007/relationships/hdphoto" Target="../media/hdphoto9.wdp"/><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OWASP/www-project-smart-contract-top-10/tree/main/2023/en/src" TargetMode="External"/><Relationship Id="rId3" Type="http://schemas.openxmlformats.org/officeDocument/2006/relationships/slideLayout" Target="../slideLayouts/slideLayout2.xml"/><Relationship Id="rId7" Type="http://schemas.openxmlformats.org/officeDocument/2006/relationships/hyperlink" Target="https://lms.ln.edu.hk/mod/resource/view.php?id=739976" TargetMode="Externa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inlore.com/coin/ethereum" TargetMode="External"/><Relationship Id="rId2" Type="http://schemas.openxmlformats.org/officeDocument/2006/relationships/hyperlink" Target="https://ethereum.org/en/whitepaper/#a-next-generation-smart-contract-and-decentralized-application-platform" TargetMode="External"/><Relationship Id="rId1" Type="http://schemas.openxmlformats.org/officeDocument/2006/relationships/slideLayout" Target="../slideLayouts/slideLayout2.xml"/><Relationship Id="rId6" Type="http://schemas.openxmlformats.org/officeDocument/2006/relationships/hyperlink" Target="https://scholar.google.com/scholar?hl=en&amp;as_sdt=0,5&amp;q=ethereum&amp;btnG=" TargetMode="External"/><Relationship Id="rId5" Type="http://schemas.openxmlformats.org/officeDocument/2006/relationships/hyperlink" Target="https://github.com/inoutcode/ethereum_book" TargetMode="External"/><Relationship Id="rId4" Type="http://schemas.openxmlformats.org/officeDocument/2006/relationships/hyperlink" Target="https://docs.soliditylang.org/en/v0.8.28/introduction-to-smart-contracts.html" TargetMode="Externa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microsoft.com/office/2007/relationships/hdphoto" Target="../media/hdphoto4.wdp"/><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7.png"/><Relationship Id="rId5" Type="http://schemas.openxmlformats.org/officeDocument/2006/relationships/tags" Target="../tags/tag10.xml"/><Relationship Id="rId10" Type="http://schemas.openxmlformats.org/officeDocument/2006/relationships/slideLayout" Target="../slideLayouts/slideLayout2.xml"/><Relationship Id="rId4" Type="http://schemas.openxmlformats.org/officeDocument/2006/relationships/tags" Target="../tags/tag9.xml"/><Relationship Id="rId9" Type="http://schemas.openxmlformats.org/officeDocument/2006/relationships/tags" Target="../tags/tag1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microsoft.com/office/2007/relationships/hdphoto" Target="../media/hdphoto6.wdp"/><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flipH="1">
            <a:off x="-12385" y="0"/>
            <a:ext cx="12204385" cy="6857998"/>
            <a:chOff x="-12386" y="1"/>
            <a:chExt cx="12204385" cy="6857998"/>
          </a:xfrm>
        </p:grpSpPr>
        <p:pic>
          <p:nvPicPr>
            <p:cNvPr id="20" name="图片 19"/>
            <p:cNvPicPr>
              <a:picLocks noChangeAspect="1"/>
            </p:cNvPicPr>
            <p:nvPr/>
          </p:nvPicPr>
          <p:blipFill>
            <a:blip r:embed="rId2" cstate="screen"/>
            <a:stretch>
              <a:fillRect/>
            </a:stretch>
          </p:blipFill>
          <p:spPr>
            <a:xfrm>
              <a:off x="-12386" y="4344961"/>
              <a:ext cx="5167818" cy="2513038"/>
            </a:xfrm>
            <a:prstGeom prst="rect">
              <a:avLst/>
            </a:prstGeom>
          </p:spPr>
        </p:pic>
        <p:pic>
          <p:nvPicPr>
            <p:cNvPr id="19" name="图片 18"/>
            <p:cNvPicPr>
              <a:picLocks noChangeAspect="1"/>
            </p:cNvPicPr>
            <p:nvPr/>
          </p:nvPicPr>
          <p:blipFill>
            <a:blip r:embed="rId3" cstate="screen"/>
            <a:stretch>
              <a:fillRect/>
            </a:stretch>
          </p:blipFill>
          <p:spPr>
            <a:xfrm>
              <a:off x="7291456" y="1"/>
              <a:ext cx="4900543" cy="1356359"/>
            </a:xfrm>
            <a:prstGeom prst="rect">
              <a:avLst/>
            </a:prstGeom>
          </p:spPr>
        </p:pic>
      </p:grpSp>
      <p:sp>
        <p:nvSpPr>
          <p:cNvPr id="4" name="文本框 3"/>
          <p:cNvSpPr txBox="1"/>
          <p:nvPr/>
        </p:nvSpPr>
        <p:spPr>
          <a:xfrm>
            <a:off x="1187450" y="2066416"/>
            <a:ext cx="9817100" cy="1114329"/>
          </a:xfrm>
          <a:prstGeom prst="rect">
            <a:avLst/>
          </a:prstGeom>
          <a:noFill/>
        </p:spPr>
        <p:txBody>
          <a:bodyPr wrap="square" rtlCol="0">
            <a:spAutoFit/>
          </a:bodyPr>
          <a:lstStyle/>
          <a:p>
            <a:pPr algn="ctr"/>
            <a:r>
              <a:rPr lang="en-US" altLang="zh-HK" sz="3200" b="1" dirty="0">
                <a:latin typeface="Times New Roman" panose="02020603050405020304" pitchFamily="18" charset="0"/>
                <a:cs typeface="Times New Roman" panose="02020603050405020304" pitchFamily="18" charset="0"/>
              </a:rPr>
              <a:t>Ethereum smart contract research</a:t>
            </a:r>
          </a:p>
          <a:p>
            <a:pPr algn="ctr"/>
            <a:r>
              <a:rPr lang="en-US" altLang="zh-HK" sz="3200" b="1" dirty="0">
                <a:latin typeface="Times New Roman" panose="02020603050405020304" pitchFamily="18" charset="0"/>
                <a:cs typeface="Times New Roman" panose="02020603050405020304" pitchFamily="18" charset="0"/>
              </a:rPr>
              <a:t>Survey shortcomings and propose improvements</a:t>
            </a:r>
            <a:endParaRPr lang="zh-TW" altLang="zh-HK" sz="32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4087343" y="3951644"/>
            <a:ext cx="4832277" cy="1351460"/>
          </a:xfrm>
          <a:prstGeom prst="rect">
            <a:avLst/>
          </a:prstGeom>
          <a:noFill/>
        </p:spPr>
        <p:txBody>
          <a:bodyPr wrap="square" rtlCol="0">
            <a:spAutoFit/>
          </a:bodyPr>
          <a:lstStyle/>
          <a:p>
            <a:pPr>
              <a:lnSpc>
                <a:spcPts val="3400"/>
              </a:lnSpc>
            </a:pP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HUANG Zheng   LUO </a:t>
            </a:r>
            <a:r>
              <a:rPr lang="en-US" altLang="zh-CN" sz="2000" b="1" dirty="0" err="1">
                <a:latin typeface="Times New Roman" panose="02020603050405020304" pitchFamily="18" charset="0"/>
                <a:ea typeface="华文新魏" panose="02010800040101010101" pitchFamily="2" charset="-122"/>
                <a:cs typeface="Times New Roman" panose="02020603050405020304" pitchFamily="18" charset="0"/>
              </a:rPr>
              <a:t>Suhai</a:t>
            </a:r>
            <a:endParaRPr lang="en-US" altLang="zh-CN" sz="2000" b="1" dirty="0">
              <a:latin typeface="Times New Roman" panose="02020603050405020304" pitchFamily="18" charset="0"/>
              <a:ea typeface="华文新魏" panose="02010800040101010101" pitchFamily="2" charset="-122"/>
              <a:cs typeface="Times New Roman" panose="02020603050405020304" pitchFamily="18" charset="0"/>
            </a:endParaRPr>
          </a:p>
          <a:p>
            <a:pPr>
              <a:lnSpc>
                <a:spcPts val="3400"/>
              </a:lnSpc>
            </a:pP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LIN </a:t>
            </a:r>
            <a:r>
              <a:rPr lang="en-US" altLang="zh-CN" sz="2000" b="1" dirty="0" err="1">
                <a:latin typeface="Times New Roman" panose="02020603050405020304" pitchFamily="18" charset="0"/>
                <a:ea typeface="华文新魏" panose="02010800040101010101" pitchFamily="2" charset="-122"/>
                <a:cs typeface="Times New Roman" panose="02020603050405020304" pitchFamily="18" charset="0"/>
              </a:rPr>
              <a:t>Lixin</a:t>
            </a: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             ZHAO </a:t>
            </a:r>
            <a:r>
              <a:rPr lang="en-US" altLang="zh-CN" sz="2000" b="1" dirty="0" err="1">
                <a:latin typeface="Times New Roman" panose="02020603050405020304" pitchFamily="18" charset="0"/>
                <a:ea typeface="华文新魏" panose="02010800040101010101" pitchFamily="2" charset="-122"/>
                <a:cs typeface="Times New Roman" panose="02020603050405020304" pitchFamily="18" charset="0"/>
              </a:rPr>
              <a:t>Yuhao</a:t>
            </a:r>
            <a:endParaRPr lang="en-US" altLang="zh-CN" sz="2000" b="1" dirty="0">
              <a:latin typeface="Times New Roman" panose="02020603050405020304" pitchFamily="18" charset="0"/>
              <a:ea typeface="华文新魏" panose="02010800040101010101" pitchFamily="2" charset="-122"/>
              <a:cs typeface="Times New Roman" panose="02020603050405020304" pitchFamily="18" charset="0"/>
            </a:endParaRPr>
          </a:p>
          <a:p>
            <a:pPr>
              <a:lnSpc>
                <a:spcPts val="3400"/>
              </a:lnSpc>
            </a:pPr>
            <a:r>
              <a:rPr lang="en-US" altLang="zh-CN" sz="2000" b="1" dirty="0">
                <a:latin typeface="Times New Roman" panose="02020603050405020304" pitchFamily="18" charset="0"/>
                <a:ea typeface="华文新魏" panose="02010800040101010101" pitchFamily="2" charset="-122"/>
                <a:cs typeface="Times New Roman" panose="02020603050405020304" pitchFamily="18" charset="0"/>
              </a:rPr>
              <a:t>ZHU Jun              SHEN </a:t>
            </a:r>
            <a:r>
              <a:rPr lang="en-US" altLang="zh-CN" sz="2000" b="1" dirty="0" err="1">
                <a:latin typeface="Times New Roman" panose="02020603050405020304" pitchFamily="18" charset="0"/>
                <a:ea typeface="华文新魏" panose="02010800040101010101" pitchFamily="2" charset="-122"/>
                <a:cs typeface="Times New Roman" panose="02020603050405020304" pitchFamily="18" charset="0"/>
              </a:rPr>
              <a:t>Linling</a:t>
            </a:r>
            <a:endParaRPr lang="en-US" altLang="zh-CN" sz="2000" b="1" dirty="0">
              <a:latin typeface="Times New Roman" panose="02020603050405020304" pitchFamily="18" charset="0"/>
              <a:ea typeface="华文新魏" panose="02010800040101010101" pitchFamily="2" charset="-122"/>
              <a:cs typeface="Times New Roman" panose="02020603050405020304" pitchFamily="18" charset="0"/>
            </a:endParaRPr>
          </a:p>
        </p:txBody>
      </p:sp>
      <p:cxnSp>
        <p:nvCxnSpPr>
          <p:cNvPr id="8" name="直接连接符 7"/>
          <p:cNvCxnSpPr/>
          <p:nvPr/>
        </p:nvCxnSpPr>
        <p:spPr>
          <a:xfrm>
            <a:off x="2437884" y="3234249"/>
            <a:ext cx="70231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748458" y="3497102"/>
            <a:ext cx="3024982" cy="400110"/>
          </a:xfrm>
          <a:prstGeom prst="rect">
            <a:avLst/>
          </a:prstGeom>
          <a:ln w="6350">
            <a:noFill/>
          </a:ln>
        </p:spPr>
        <p:txBody>
          <a:bodyPr wrap="square">
            <a:spAutoFit/>
          </a:bodyPr>
          <a:lstStyle/>
          <a:p>
            <a:r>
              <a:rPr lang="en-US" altLang="zh-CN" sz="20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F42 - Group Member</a:t>
            </a:r>
          </a:p>
        </p:txBody>
      </p:sp>
      <p:sp>
        <p:nvSpPr>
          <p:cNvPr id="23" name="Freeform 6"/>
          <p:cNvSpPr>
            <a:spLocks noEditPoints="1"/>
          </p:cNvSpPr>
          <p:nvPr/>
        </p:nvSpPr>
        <p:spPr bwMode="auto">
          <a:xfrm>
            <a:off x="2437884" y="4070209"/>
            <a:ext cx="1076959" cy="1114329"/>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ln>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513" y="0"/>
            <a:ext cx="1066487" cy="107394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28441" y="1638696"/>
            <a:ext cx="9568082" cy="5069466"/>
            <a:chOff x="703354" y="2177789"/>
            <a:chExt cx="2949647" cy="592275"/>
          </a:xfrm>
        </p:grpSpPr>
        <p:sp>
          <p:nvSpPr>
            <p:cNvPr id="6" name="文本框 5"/>
            <p:cNvSpPr txBox="1"/>
            <p:nvPr/>
          </p:nvSpPr>
          <p:spPr>
            <a:xfrm>
              <a:off x="703354" y="2177789"/>
              <a:ext cx="2949647" cy="61128"/>
            </a:xfrm>
            <a:prstGeom prst="rect">
              <a:avLst/>
            </a:prstGeom>
            <a:noFill/>
          </p:spPr>
          <p:txBody>
            <a:bodyPr wrap="square" lIns="91436" tIns="45718" rIns="91436" bIns="45718" rtlCol="0">
              <a:spAutoFit/>
            </a:bodyPr>
            <a:lstStyle/>
            <a:p>
              <a:pPr>
                <a:spcAft>
                  <a:spcPts val="300"/>
                </a:spcAft>
              </a:pPr>
              <a:r>
                <a:rPr lang="en-US" altLang="zh-CN" sz="2800" b="1"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Front-running</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90500" y="1638497"/>
            <a:ext cx="436196" cy="437680"/>
          </a:xfrm>
          <a:prstGeom prst="rect">
            <a:avLst/>
          </a:prstGeom>
        </p:spPr>
      </p:pic>
      <p:sp>
        <p:nvSpPr>
          <p:cNvPr id="14" name="文本框 13"/>
          <p:cNvSpPr txBox="1"/>
          <p:nvPr/>
        </p:nvSpPr>
        <p:spPr>
          <a:xfrm>
            <a:off x="800489" y="2242289"/>
            <a:ext cx="9568083" cy="1004695"/>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This occurs when an attacker observes a pending </a:t>
            </a:r>
            <a:r>
              <a:rPr lang="en-US" altLang="zh-CN" sz="2400" b="0" i="0" dirty="0">
                <a:effectLst/>
                <a:latin typeface="Times New Roman" panose="02020603050405020304" pitchFamily="18" charset="0"/>
                <a:ea typeface="微软雅黑" panose="020B0503020204020204" pitchFamily="34" charset="-122"/>
                <a:cs typeface="Times New Roman" panose="02020603050405020304" pitchFamily="18" charset="0"/>
              </a:rPr>
              <a:t>transaction</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and places a similar transaction with higher gas fees to be mined first.</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800489" y="3469215"/>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800489" y="4299562"/>
            <a:ext cx="9568083" cy="148482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Techniques like commit-reveal schemes and adding </a:t>
            </a:r>
            <a:r>
              <a:rPr lang="en-US" altLang="zh-CN" sz="2400" b="0" i="0" dirty="0">
                <a:effectLst/>
                <a:latin typeface="Times New Roman" panose="02020603050405020304" pitchFamily="18" charset="0"/>
                <a:ea typeface="微软雅黑" panose="020B0503020204020204" pitchFamily="34" charset="-122"/>
                <a:cs typeface="Times New Roman" panose="02020603050405020304" pitchFamily="18" charset="0"/>
              </a:rPr>
              <a:t>randomness</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to transaction data can help prevent front-running. Layer 2 solutions and other off-chain mechanisms can also offer protection.</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7EF6C-EFAE-3FA5-43F9-2B286F9EB6F0}"/>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F9DADD3-4C22-E1F7-6BA1-EDC32FF85BE4}"/>
              </a:ext>
            </a:extLst>
          </p:cNvPr>
          <p:cNvGrpSpPr/>
          <p:nvPr/>
        </p:nvGrpSpPr>
        <p:grpSpPr>
          <a:xfrm>
            <a:off x="656393" y="1502803"/>
            <a:ext cx="9568083" cy="5047091"/>
            <a:chOff x="681143" y="2180403"/>
            <a:chExt cx="2949647" cy="589661"/>
          </a:xfrm>
        </p:grpSpPr>
        <p:sp>
          <p:nvSpPr>
            <p:cNvPr id="6" name="文本框 5">
              <a:extLst>
                <a:ext uri="{FF2B5EF4-FFF2-40B4-BE49-F238E27FC236}">
                  <a16:creationId xmlns:a16="http://schemas.microsoft.com/office/drawing/2014/main" id="{AE0714ED-8B62-BB4B-A24F-09EE6493423F}"/>
                </a:ext>
              </a:extLst>
            </p:cNvPr>
            <p:cNvSpPr txBox="1"/>
            <p:nvPr/>
          </p:nvSpPr>
          <p:spPr>
            <a:xfrm>
              <a:off x="681143" y="2180403"/>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Complexity and User Experience</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BA09746D-8388-3F60-430A-E73FBCF24169}"/>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8BF5D44C-29AA-B391-3E6D-2F7D26EAAB97}"/>
              </a:ext>
            </a:extLst>
          </p:cNvPr>
          <p:cNvSpPr txBox="1"/>
          <p:nvPr/>
        </p:nvSpPr>
        <p:spPr>
          <a:xfrm>
            <a:off x="680817" y="30810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a:extLst>
              <a:ext uri="{FF2B5EF4-FFF2-40B4-BE49-F238E27FC236}">
                <a16:creationId xmlns:a16="http://schemas.microsoft.com/office/drawing/2014/main" id="{4599906B-1EC8-2751-2379-C3994A33F5D8}"/>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8EFEE93F-8589-56F0-47D7-185F65B1D26F}"/>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545569"/>
            <a:ext cx="436196" cy="437680"/>
          </a:xfrm>
          <a:prstGeom prst="rect">
            <a:avLst/>
          </a:prstGeom>
        </p:spPr>
      </p:pic>
      <p:sp>
        <p:nvSpPr>
          <p:cNvPr id="14" name="文本框 13">
            <a:extLst>
              <a:ext uri="{FF2B5EF4-FFF2-40B4-BE49-F238E27FC236}">
                <a16:creationId xmlns:a16="http://schemas.microsoft.com/office/drawing/2014/main" id="{A17BEB4D-0F90-D005-DB38-D7AF22610630}"/>
              </a:ext>
            </a:extLst>
          </p:cNvPr>
          <p:cNvSpPr txBox="1"/>
          <p:nvPr/>
        </p:nvSpPr>
        <p:spPr>
          <a:xfrm>
            <a:off x="680817" y="2098252"/>
            <a:ext cx="9423987" cy="3405352"/>
          </a:xfrm>
          <a:prstGeom prst="rect">
            <a:avLst/>
          </a:prstGeom>
          <a:noFill/>
        </p:spPr>
        <p:txBody>
          <a:bodyPr wrap="square" lIns="91436" tIns="45718" rIns="91436" bIns="45718" rtlCol="0">
            <a:spAutoFit/>
          </a:bodyPr>
          <a:lstStyle/>
          <a:p>
            <a:pPr>
              <a:lnSpc>
                <a:spcPct val="130000"/>
              </a:lnSpc>
            </a:pPr>
            <a:r>
              <a:rPr lang="en-US" altLang="zh-HK" sz="2400" dirty="0">
                <a:latin typeface="Times New Roman" panose="02020603050405020304" pitchFamily="18" charset="0"/>
                <a:cs typeface="Times New Roman" panose="02020603050405020304" pitchFamily="18" charset="0"/>
              </a:rPr>
              <a:t>Hard to understand technical details such as gas fees, transaction hashes, and cryptographic keys. </a:t>
            </a:r>
          </a:p>
          <a:p>
            <a:pPr>
              <a:lnSpc>
                <a:spcPct val="130000"/>
              </a:lnSpc>
            </a:pPr>
            <a:r>
              <a:rPr lang="en-US" altLang="zh-HK" sz="2400" b="1" dirty="0">
                <a:latin typeface="Times New Roman" panose="02020603050405020304" pitchFamily="18" charset="0"/>
                <a:cs typeface="Times New Roman" panose="02020603050405020304" pitchFamily="18" charset="0"/>
              </a:rPr>
              <a:t>For </a:t>
            </a:r>
            <a:r>
              <a:rPr lang="en-US" altLang="zh-CN" sz="2400" b="1"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non-technical users </a:t>
            </a:r>
            <a:r>
              <a:rPr lang="en-US" altLang="zh-HK" sz="2400" b="1" dirty="0">
                <a:latin typeface="Times New Roman" panose="02020603050405020304" pitchFamily="18" charset="0"/>
                <a:cs typeface="Times New Roman" panose="02020603050405020304" pitchFamily="18" charset="0"/>
              </a:rPr>
              <a:t>: </a:t>
            </a:r>
            <a:r>
              <a:rPr lang="en-US" altLang="zh-HK" sz="2400" dirty="0">
                <a:latin typeface="Times New Roman" panose="02020603050405020304" pitchFamily="18" charset="0"/>
                <a:cs typeface="Times New Roman" panose="02020603050405020304" pitchFamily="18" charset="0"/>
              </a:rPr>
              <a:t>U</a:t>
            </a:r>
            <a:r>
              <a:rPr lang="en-US" altLang="zh-CN" sz="2400" dirty="0">
                <a:latin typeface="Times New Roman" panose="02020603050405020304" pitchFamily="18" charset="0"/>
                <a:cs typeface="Times New Roman" panose="02020603050405020304" pitchFamily="18" charset="0"/>
              </a:rPr>
              <a:t>sing these apps for the first time, they may not even know what they need to do to make a transaction and interact with smart contracts.</a:t>
            </a:r>
          </a:p>
          <a:p>
            <a:pPr>
              <a:lnSpc>
                <a:spcPct val="13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User Experience: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User experience can have a key impact on the application, So it is important to design a user-friendly app.</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37486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26851-0CA8-3E71-49A1-8D658EC0B75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27079904-40B3-766D-0E58-D552871F3D04}"/>
              </a:ext>
            </a:extLst>
          </p:cNvPr>
          <p:cNvGrpSpPr/>
          <p:nvPr/>
        </p:nvGrpSpPr>
        <p:grpSpPr>
          <a:xfrm>
            <a:off x="408595" y="443452"/>
            <a:ext cx="9815880" cy="6264704"/>
            <a:chOff x="604752" y="2038147"/>
            <a:chExt cx="3026038" cy="731917"/>
          </a:xfrm>
        </p:grpSpPr>
        <p:sp>
          <p:nvSpPr>
            <p:cNvPr id="6" name="文本框 5">
              <a:extLst>
                <a:ext uri="{FF2B5EF4-FFF2-40B4-BE49-F238E27FC236}">
                  <a16:creationId xmlns:a16="http://schemas.microsoft.com/office/drawing/2014/main" id="{2ABB38D7-24C2-9D0B-A99C-CFBC8B7EC3D2}"/>
                </a:ext>
              </a:extLst>
            </p:cNvPr>
            <p:cNvSpPr txBox="1"/>
            <p:nvPr/>
          </p:nvSpPr>
          <p:spPr>
            <a:xfrm>
              <a:off x="604752" y="2038147"/>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Complexity and User Experience</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a:extLst>
                <a:ext uri="{FF2B5EF4-FFF2-40B4-BE49-F238E27FC236}">
                  <a16:creationId xmlns:a16="http://schemas.microsoft.com/office/drawing/2014/main" id="{8CE20D88-9327-9A97-510F-F1F93ED119E8}"/>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F5B3D5D1-0929-0DFA-DDF6-36F343334E9E}"/>
              </a:ext>
            </a:extLst>
          </p:cNvPr>
          <p:cNvSpPr/>
          <p:nvPr/>
        </p:nvSpPr>
        <p:spPr>
          <a:xfrm>
            <a:off x="0" y="443452"/>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CAC285A9-4C0F-9990-36C5-8990031A7AAA}"/>
              </a:ext>
            </a:extLst>
          </p:cNvPr>
          <p:cNvSpPr txBox="1"/>
          <p:nvPr/>
        </p:nvSpPr>
        <p:spPr>
          <a:xfrm>
            <a:off x="800489" y="975310"/>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6E90F45-C805-5D03-688E-3558FA76EE44}"/>
              </a:ext>
            </a:extLst>
          </p:cNvPr>
          <p:cNvSpPr txBox="1"/>
          <p:nvPr/>
        </p:nvSpPr>
        <p:spPr>
          <a:xfrm>
            <a:off x="580892" y="1548063"/>
            <a:ext cx="9423986" cy="4773675"/>
          </a:xfrm>
          <a:prstGeom prst="rect">
            <a:avLst/>
          </a:prstGeom>
          <a:noFill/>
        </p:spPr>
        <p:txBody>
          <a:bodyPr wrap="square" lIns="91436" tIns="45718" rIns="91436" bIns="45718" rtlCol="0">
            <a:spAutoFit/>
          </a:bodyPr>
          <a:lstStyle/>
          <a:p>
            <a:pPr marL="457200" indent="-457200">
              <a:lnSpc>
                <a:spcPct val="130000"/>
              </a:lnSpc>
              <a:buAutoNum type="arabicPeriod"/>
            </a:pPr>
            <a:r>
              <a:rPr lang="en-US" altLang="zh-HK" sz="2400" b="1" dirty="0">
                <a:latin typeface="Times New Roman" panose="02020603050405020304" pitchFamily="18" charset="0"/>
                <a:cs typeface="Times New Roman" panose="02020603050405020304" pitchFamily="18" charset="0"/>
              </a:rPr>
              <a:t>Reduced Technical Details: </a:t>
            </a:r>
            <a:r>
              <a:rPr lang="en-US" altLang="zh-HK" sz="2400" dirty="0">
                <a:latin typeface="Times New Roman" panose="02020603050405020304" pitchFamily="18" charset="0"/>
                <a:cs typeface="Times New Roman" panose="02020603050405020304" pitchFamily="18" charset="0"/>
              </a:rPr>
              <a:t>Reducing some of the specialized and complex information about blockchain or </a:t>
            </a:r>
            <a:r>
              <a:rPr lang="en-US" altLang="zh-CN" sz="2400" b="0"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providing clear documentation to assist users to use the </a:t>
            </a:r>
            <a:r>
              <a:rPr lang="en-US" altLang="zh-CN" sz="2400" b="0" i="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dApp</a:t>
            </a:r>
            <a:r>
              <a:rPr lang="en-US" altLang="zh-CN" sz="2400" b="0" i="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HK" sz="2400" b="1" dirty="0">
              <a:latin typeface="Times New Roman" panose="02020603050405020304" pitchFamily="18" charset="0"/>
              <a:cs typeface="Times New Roman" panose="02020603050405020304" pitchFamily="18" charset="0"/>
            </a:endParaRPr>
          </a:p>
          <a:p>
            <a:pPr>
              <a:lnSpc>
                <a:spcPct val="130000"/>
              </a:lnSpc>
            </a:pPr>
            <a:r>
              <a:rPr lang="en-US" altLang="zh-HK" sz="2400" b="1" dirty="0">
                <a:latin typeface="Times New Roman" panose="02020603050405020304" pitchFamily="18" charset="0"/>
                <a:cs typeface="Times New Roman" panose="02020603050405020304" pitchFamily="18" charset="0"/>
              </a:rPr>
              <a:t>2. User-friendly UI</a:t>
            </a:r>
          </a:p>
          <a:p>
            <a:pPr>
              <a:lnSpc>
                <a:spcPct val="130000"/>
              </a:lnSpc>
            </a:pPr>
            <a:r>
              <a:rPr lang="en-US" altLang="zh-TW" sz="2400" b="1"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Provide</a:t>
            </a:r>
            <a:r>
              <a:rPr lang="en-US" altLang="zh-HK" sz="2400" dirty="0">
                <a:latin typeface="Times New Roman" panose="02020603050405020304" pitchFamily="18" charset="0"/>
                <a:cs typeface="Times New Roman" panose="02020603050405020304" pitchFamily="18" charset="0"/>
              </a:rPr>
              <a:t> more obvious feedback.</a:t>
            </a:r>
          </a:p>
          <a:p>
            <a:pPr>
              <a:lnSpc>
                <a:spcPct val="130000"/>
              </a:lnSpc>
            </a:pPr>
            <a:r>
              <a:rPr lang="en-US" altLang="zh-HK" sz="2400" dirty="0">
                <a:latin typeface="Times New Roman" panose="02020603050405020304" pitchFamily="18" charset="0"/>
                <a:cs typeface="Times New Roman" panose="02020603050405020304" pitchFamily="18" charset="0"/>
              </a:rPr>
              <a:t>   It means displaying some key</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information</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the</a:t>
            </a:r>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user is mainly concerned with </a:t>
            </a:r>
            <a:r>
              <a:rPr lang="en-US" altLang="zh-HK" sz="2400" dirty="0">
                <a:latin typeface="Times New Roman" panose="02020603050405020304" pitchFamily="18" charset="0"/>
                <a:cs typeface="Times New Roman" panose="02020603050405020304" pitchFamily="18" charset="0"/>
              </a:rPr>
              <a:t>on the user interface(purchase information, showing the user  balance, price changes, transaction status, etc.)</a:t>
            </a:r>
          </a:p>
          <a:p>
            <a:pPr>
              <a:lnSpc>
                <a:spcPct val="130000"/>
              </a:lnSpc>
            </a:pPr>
            <a:r>
              <a:rPr lang="en-US" altLang="zh-TW" sz="2400" b="1"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E</a:t>
            </a:r>
            <a:r>
              <a:rPr lang="en-US" altLang="zh-HK" sz="2400" dirty="0">
                <a:latin typeface="Times New Roman" panose="02020603050405020304" pitchFamily="18" charset="0"/>
                <a:cs typeface="Times New Roman" panose="02020603050405020304" pitchFamily="18" charset="0"/>
              </a:rPr>
              <a:t>asy for the user to learn what the blockchain is doing.</a:t>
            </a:r>
          </a:p>
          <a:p>
            <a:pPr>
              <a:lnSpc>
                <a:spcPct val="130000"/>
              </a:lnSpc>
            </a:pPr>
            <a:r>
              <a:rPr lang="en-US" altLang="zh-HK" sz="2000" b="1" dirty="0">
                <a:latin typeface="Times New Roman" panose="02020603050405020304" pitchFamily="18" charset="0"/>
                <a:cs typeface="Times New Roman" panose="02020603050405020304" pitchFamily="18" charset="0"/>
              </a:rPr>
              <a:t>e.g. MetaMask, The detection Tool</a:t>
            </a:r>
          </a:p>
        </p:txBody>
      </p:sp>
      <p:pic>
        <p:nvPicPr>
          <p:cNvPr id="3" name="图片 20">
            <a:extLst>
              <a:ext uri="{FF2B5EF4-FFF2-40B4-BE49-F238E27FC236}">
                <a16:creationId xmlns:a16="http://schemas.microsoft.com/office/drawing/2014/main" id="{D9C5CC32-D97F-20DB-C4C4-BF7301AB3A86}"/>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1322" y="1110383"/>
            <a:ext cx="436196" cy="437680"/>
          </a:xfrm>
          <a:prstGeom prst="rect">
            <a:avLst/>
          </a:prstGeom>
        </p:spPr>
      </p:pic>
    </p:spTree>
    <p:extLst>
      <p:ext uri="{BB962C8B-B14F-4D97-AF65-F5344CB8AC3E}">
        <p14:creationId xmlns:p14="http://schemas.microsoft.com/office/powerpoint/2010/main" val="2499100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240" y="1637111"/>
            <a:ext cx="9572235" cy="5071049"/>
            <a:chOff x="679863" y="2177604"/>
            <a:chExt cx="2950927" cy="592460"/>
          </a:xfrm>
        </p:grpSpPr>
        <p:sp>
          <p:nvSpPr>
            <p:cNvPr id="6" name="文本框 5"/>
            <p:cNvSpPr txBox="1"/>
            <p:nvPr/>
          </p:nvSpPr>
          <p:spPr>
            <a:xfrm>
              <a:off x="679863" y="2177604"/>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Gas Fees</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49015" y="1679878"/>
            <a:ext cx="436196" cy="437680"/>
          </a:xfrm>
          <a:prstGeom prst="rect">
            <a:avLst/>
          </a:prstGeom>
        </p:spPr>
      </p:pic>
      <p:sp>
        <p:nvSpPr>
          <p:cNvPr id="14" name="文本框 13"/>
          <p:cNvSpPr txBox="1"/>
          <p:nvPr/>
        </p:nvSpPr>
        <p:spPr>
          <a:xfrm>
            <a:off x="652239" y="2288900"/>
            <a:ext cx="9568083" cy="852602"/>
          </a:xfrm>
          <a:prstGeom prst="rect">
            <a:avLst/>
          </a:prstGeom>
          <a:noFill/>
        </p:spPr>
        <p:txBody>
          <a:bodyPr wrap="square" lIns="91436" tIns="45718" rIns="91436" bIns="45718" rtlCol="0">
            <a:spAutoFit/>
          </a:bodyPr>
          <a:lstStyle/>
          <a:p>
            <a:pPr>
              <a:lnSpc>
                <a:spcPct val="130000"/>
              </a:lnSpc>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Fluctuating Gas prices make it difficult for users to predict transaction costs, which can trigger failed transactions or overpayments, affecting the user experience.</a:t>
            </a:r>
          </a:p>
        </p:txBody>
      </p:sp>
      <p:sp>
        <p:nvSpPr>
          <p:cNvPr id="23" name="文本框 22"/>
          <p:cNvSpPr txBox="1"/>
          <p:nvPr/>
        </p:nvSpPr>
        <p:spPr>
          <a:xfrm>
            <a:off x="652239" y="3429000"/>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9568083" cy="1690370"/>
          </a:xfrm>
          <a:prstGeom prst="rect">
            <a:avLst/>
          </a:prstGeom>
          <a:noFill/>
        </p:spPr>
        <p:txBody>
          <a:bodyPr wrap="square" lIns="91436" tIns="45718" rIns="91436" bIns="45718" rtlCol="0">
            <a:spAutoFit/>
          </a:bodyPr>
          <a:lstStyle/>
          <a:p>
            <a:pPr>
              <a:lnSpc>
                <a:spcPct val="130000"/>
              </a:lnSpc>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 order to optimise the Gas fee problem in Ethernet, the predictability of Gas fees can be improved by implementing Gas optimisation techniques in smart contracts, educating users on how to set appropriate Gas limits, and utilising the base fee model introduced by EIP-1559.</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237" y="1627684"/>
            <a:ext cx="9572238" cy="5080472"/>
            <a:chOff x="679862" y="2176503"/>
            <a:chExt cx="2950928" cy="593561"/>
          </a:xfrm>
        </p:grpSpPr>
        <p:sp>
          <p:nvSpPr>
            <p:cNvPr id="6" name="文本框 5"/>
            <p:cNvSpPr txBox="1"/>
            <p:nvPr/>
          </p:nvSpPr>
          <p:spPr>
            <a:xfrm>
              <a:off x="679862" y="2176503"/>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Times New Roman" panose="02020603050405020304" pitchFamily="18" charset="0"/>
                  <a:cs typeface="Times New Roman" panose="02020603050405020304" pitchFamily="18" charset="0"/>
                </a:rPr>
                <a:t>Phishing and Social Engineering</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90500" y="1673575"/>
            <a:ext cx="436196" cy="437680"/>
          </a:xfrm>
          <a:prstGeom prst="rect">
            <a:avLst/>
          </a:prstGeom>
        </p:spPr>
      </p:pic>
      <p:sp>
        <p:nvSpPr>
          <p:cNvPr id="14" name="文本框 13"/>
          <p:cNvSpPr txBox="1"/>
          <p:nvPr/>
        </p:nvSpPr>
        <p:spPr>
          <a:xfrm>
            <a:off x="652237" y="2300793"/>
            <a:ext cx="9568083" cy="1012068"/>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Users may be tricked into interacting with malicious contracts or websites that appear legitimate.</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652237" y="3536250"/>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6" y="4163606"/>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Educating users about the risks of phishing, promoting security practices such as double-checking URLs, and using tools to warn users about unverified contracts can help reduce these risks.</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6392" y="1376890"/>
            <a:ext cx="9568083" cy="5331269"/>
            <a:chOff x="681143" y="2147202"/>
            <a:chExt cx="2949647" cy="622862"/>
          </a:xfrm>
        </p:grpSpPr>
        <p:sp>
          <p:nvSpPr>
            <p:cNvPr id="6" name="文本框 5"/>
            <p:cNvSpPr txBox="1"/>
            <p:nvPr/>
          </p:nvSpPr>
          <p:spPr>
            <a:xfrm>
              <a:off x="681143" y="2147202"/>
              <a:ext cx="2949647" cy="70710"/>
            </a:xfrm>
            <a:prstGeom prst="rect">
              <a:avLst/>
            </a:prstGeom>
            <a:noFill/>
          </p:spPr>
          <p:txBody>
            <a:bodyPr wrap="square" lIns="91436" tIns="45718" rIns="91436" bIns="45718" rtlCol="0">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Security Breaches &amp; Attacks - Re-</a:t>
              </a:r>
              <a:r>
                <a:rPr lang="en-US" altLang="zh-CN" sz="2800" b="1" dirty="0" err="1">
                  <a:latin typeface="Times New Roman" panose="02020603050405020304" pitchFamily="18" charset="0"/>
                  <a:cs typeface="Times New Roman" panose="02020603050405020304" pitchFamily="18" charset="0"/>
                </a:rPr>
                <a:t>entrancy</a:t>
              </a:r>
              <a:r>
                <a:rPr lang="en-US" altLang="zh-CN" sz="2800" b="1" dirty="0">
                  <a:latin typeface="Times New Roman" panose="02020603050405020304" pitchFamily="18" charset="0"/>
                  <a:cs typeface="Times New Roman" panose="02020603050405020304" pitchFamily="18" charset="0"/>
                </a:rPr>
                <a:t> attacks</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08598" y="38432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60800" y="1513898"/>
            <a:ext cx="436196" cy="437680"/>
          </a:xfrm>
          <a:prstGeom prst="rect">
            <a:avLst/>
          </a:prstGeom>
        </p:spPr>
      </p:pic>
      <p:sp>
        <p:nvSpPr>
          <p:cNvPr id="14" name="文本框 13"/>
          <p:cNvSpPr txBox="1"/>
          <p:nvPr/>
        </p:nvSpPr>
        <p:spPr>
          <a:xfrm>
            <a:off x="596996" y="205193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The DAO hack incident is one example. In this type of attack, the malicious contract repeatedly calls back the vulnerable contract before the initial function is completed, resulting in a depletion of funds.</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652239" y="3589372"/>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This risk can be mitigated by implementing a check-effect-interaction pattern, using </a:t>
            </a:r>
            <a:r>
              <a:rPr lang="en-US" altLang="zh-CN" sz="2400" dirty="0" err="1">
                <a:latin typeface="Times New Roman" panose="02020603050405020304" pitchFamily="18" charset="0"/>
                <a:cs typeface="Times New Roman" panose="02020603050405020304" pitchFamily="18" charset="0"/>
              </a:rPr>
              <a:t>re-entrancy</a:t>
            </a:r>
            <a:r>
              <a:rPr lang="en-US" altLang="zh-CN" sz="2400" dirty="0">
                <a:latin typeface="Times New Roman" panose="02020603050405020304" pitchFamily="18" charset="0"/>
                <a:cs typeface="Times New Roman" panose="02020603050405020304" pitchFamily="18" charset="0"/>
              </a:rPr>
              <a:t> protection like </a:t>
            </a:r>
            <a:r>
              <a:rPr lang="en-US" altLang="zh-CN" sz="2400" dirty="0" err="1">
                <a:latin typeface="Times New Roman" panose="02020603050405020304" pitchFamily="18" charset="0"/>
                <a:cs typeface="Times New Roman" panose="02020603050405020304" pitchFamily="18" charset="0"/>
              </a:rPr>
              <a:t>ReentrancyGuard</a:t>
            </a:r>
            <a:r>
              <a:rPr lang="en-US" altLang="zh-CN" sz="2400" dirty="0">
                <a:latin typeface="Times New Roman" panose="02020603050405020304" pitchFamily="18" charset="0"/>
                <a:cs typeface="Times New Roman" panose="02020603050405020304" pitchFamily="18" charset="0"/>
              </a:rPr>
              <a:t> in </a:t>
            </a:r>
            <a:r>
              <a:rPr lang="en-US" altLang="zh-CN" sz="2400" dirty="0" err="1">
                <a:latin typeface="Times New Roman" panose="02020603050405020304" pitchFamily="18" charset="0"/>
                <a:cs typeface="Times New Roman" panose="02020603050405020304" pitchFamily="18" charset="0"/>
              </a:rPr>
              <a:t>OpenZeppelin</a:t>
            </a:r>
            <a:r>
              <a:rPr lang="en-US" altLang="zh-CN" sz="2400" dirty="0">
                <a:latin typeface="Times New Roman" panose="02020603050405020304" pitchFamily="18" charset="0"/>
                <a:cs typeface="Times New Roman" panose="02020603050405020304" pitchFamily="18" charset="0"/>
              </a:rPr>
              <a:t>, and having a full audit of the contract.</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6692" y="1607340"/>
            <a:ext cx="9597783" cy="5100818"/>
            <a:chOff x="671987" y="2174126"/>
            <a:chExt cx="2958803" cy="595938"/>
          </a:xfrm>
        </p:grpSpPr>
        <p:sp>
          <p:nvSpPr>
            <p:cNvPr id="6" name="文本框 5"/>
            <p:cNvSpPr txBox="1"/>
            <p:nvPr/>
          </p:nvSpPr>
          <p:spPr>
            <a:xfrm>
              <a:off x="671987" y="2174126"/>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Scalability Issues</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30669" y="1658338"/>
            <a:ext cx="436196" cy="437680"/>
          </a:xfrm>
          <a:prstGeom prst="rect">
            <a:avLst/>
          </a:prstGeom>
        </p:spPr>
      </p:pic>
      <p:sp>
        <p:nvSpPr>
          <p:cNvPr id="14" name="文本框 13"/>
          <p:cNvSpPr txBox="1"/>
          <p:nvPr/>
        </p:nvSpPr>
        <p:spPr>
          <a:xfrm>
            <a:off x="626691" y="2096018"/>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As the Ethereum network grows, scalability becomes a pressing concern. High demand can lead to network congestion, driving up gas fees and making transactions slow and expensive.</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652239" y="3607592"/>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9568083" cy="1938988"/>
          </a:xfrm>
          <a:prstGeom prst="rect">
            <a:avLst/>
          </a:prstGeom>
          <a:noFill/>
        </p:spPr>
        <p:txBody>
          <a:bodyPr wrap="square" lIns="91436" tIns="45718" rIns="91436" bIns="45718" rtlCol="0">
            <a:spAutoFit/>
          </a:bodyPr>
          <a:lstStyle/>
          <a:p>
            <a:pPr algn="l"/>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The Ethereum 2.0 upgrade aims to address scalability through the introduction of sharding</a:t>
            </a:r>
          </a:p>
          <a:p>
            <a:pPr algn="l"/>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and a transition from Proof of Work (PoW) to Proof of Stake (</a:t>
            </a:r>
            <a:r>
              <a:rPr lang="en-US" altLang="zh-CN" sz="24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PoS</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Layer 2 solutions like Optimistic Rollups and </a:t>
            </a:r>
            <a:r>
              <a:rPr lang="en-US" altLang="zh-CN" sz="24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zk</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-Rollups also promise to enhance scalability by processing transactions off-chain and settling them on-chain.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240" y="1513120"/>
            <a:ext cx="9572235" cy="5195039"/>
            <a:chOff x="679863" y="2163118"/>
            <a:chExt cx="2950927" cy="606946"/>
          </a:xfrm>
        </p:grpSpPr>
        <p:sp>
          <p:nvSpPr>
            <p:cNvPr id="6" name="文本框 5"/>
            <p:cNvSpPr txBox="1"/>
            <p:nvPr/>
          </p:nvSpPr>
          <p:spPr>
            <a:xfrm>
              <a:off x="679863" y="2163118"/>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Code Immutability</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64952" y="1613604"/>
            <a:ext cx="436196" cy="437680"/>
          </a:xfrm>
          <a:prstGeom prst="rect">
            <a:avLst/>
          </a:prstGeom>
        </p:spPr>
      </p:pic>
      <p:sp>
        <p:nvSpPr>
          <p:cNvPr id="14" name="文本框 13"/>
          <p:cNvSpPr txBox="1"/>
          <p:nvPr/>
        </p:nvSpPr>
        <p:spPr>
          <a:xfrm>
            <a:off x="601148" y="2076797"/>
            <a:ext cx="9619174" cy="196604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Once deployed, smart contracts on Ethereum are immutable, meaning they cannot be altered. This immutability can be a double-edged sword; while it ensures </a:t>
            </a:r>
            <a:r>
              <a:rPr lang="en-US" altLang="zh-CN" sz="24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trustlessness</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and security, it also means that bugs and vulnerabilities cannot be easily fixed.</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07040" y="3813083"/>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01148" y="4330183"/>
            <a:ext cx="9568083" cy="196495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Implementing upgradeable contract patterns, such as the Proxy pattern, allows developers to introduce new logic while maintaining the same contract address. Rigorous testing, peer reviews, and professional audits before deployment are also crucial.</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6695" y="1547484"/>
            <a:ext cx="9597780" cy="5160673"/>
            <a:chOff x="671988" y="2167133"/>
            <a:chExt cx="2958802" cy="602931"/>
          </a:xfrm>
        </p:grpSpPr>
        <p:sp>
          <p:nvSpPr>
            <p:cNvPr id="6" name="文本框 5"/>
            <p:cNvSpPr txBox="1"/>
            <p:nvPr/>
          </p:nvSpPr>
          <p:spPr>
            <a:xfrm>
              <a:off x="671988" y="2167133"/>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Times New Roman" panose="02020603050405020304" pitchFamily="18" charset="0"/>
                  <a:cs typeface="Times New Roman" panose="02020603050405020304" pitchFamily="18" charset="0"/>
                </a:rPr>
                <a:t>Oracles and external data dependencies</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10838068"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flipV="1">
            <a:off x="190500" y="1627906"/>
            <a:ext cx="436194" cy="437678"/>
          </a:xfrm>
          <a:prstGeom prst="rect">
            <a:avLst/>
          </a:prstGeom>
        </p:spPr>
      </p:pic>
      <p:sp>
        <p:nvSpPr>
          <p:cNvPr id="14" name="文本框 13"/>
          <p:cNvSpPr txBox="1"/>
          <p:nvPr/>
        </p:nvSpPr>
        <p:spPr>
          <a:xfrm>
            <a:off x="626694" y="1935854"/>
            <a:ext cx="10292318"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Smart contracts often rely on external data sources (oracles) to execute functions based on real-world events. If an oracle is compromised, it can lead to incorrect or malicious contract behavior.</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10118855"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Using decentralized oracles like </a:t>
            </a:r>
            <a:r>
              <a:rPr lang="en-US" altLang="zh-CN" sz="2400" b="0" i="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Chainlink</a:t>
            </a: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can reduce the risk of a single point of failure. Ensuring that multiple oracles are used and implementing fallback mechanisms can provide additional security.</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07507" y="1152400"/>
            <a:ext cx="1833131" cy="1833131"/>
          </a:xfrm>
          <a:prstGeom prst="rect">
            <a:avLst/>
          </a:prstGeom>
        </p:spPr>
      </p:pic>
      <p:sp>
        <p:nvSpPr>
          <p:cNvPr id="25" name="椭圆 24"/>
          <p:cNvSpPr/>
          <p:nvPr/>
        </p:nvSpPr>
        <p:spPr>
          <a:xfrm rot="19545811">
            <a:off x="887593" y="140306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9545811">
            <a:off x="2650768" y="178032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9545811">
            <a:off x="1558727" y="359430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9545811">
            <a:off x="2253231" y="114336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45811">
            <a:off x="903568" y="385030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rot="19545811">
            <a:off x="1750945" y="308022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9545811">
            <a:off x="2541219" y="98242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9545811">
            <a:off x="727739" y="305961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9545811">
            <a:off x="1592833" y="123116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45811">
            <a:off x="377919" y="284446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545811">
            <a:off x="1169109" y="87478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9545811">
            <a:off x="1012904" y="327594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9545811">
            <a:off x="1432815" y="286908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9545811">
            <a:off x="2548558" y="374315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9545811">
            <a:off x="2515807" y="122636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9545811">
            <a:off x="851968" y="258527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9545811">
            <a:off x="2555052" y="59223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9545811">
            <a:off x="816394" y="184977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9545811">
            <a:off x="409539" y="350757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9545811">
            <a:off x="3332944" y="300811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9545811">
            <a:off x="1950781" y="407562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9545811">
            <a:off x="30707" y="288563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9545811">
            <a:off x="1519433" y="65070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rot="19545811">
            <a:off x="633303" y="125530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848722" y="1020655"/>
            <a:ext cx="10039981" cy="5449695"/>
          </a:xfrm>
          <a:prstGeom prst="rect">
            <a:avLst/>
          </a:prstGeom>
        </p:spPr>
        <p:txBody>
          <a:bodyPr wrap="square" lIns="91438" tIns="45719" rIns="91438" bIns="45719">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Mature smart contracts on Ethereum provide innovative solutions to traditional centralized systems, but they also face many challenges.</a:t>
            </a:r>
          </a:p>
          <a:p>
            <a:pPr>
              <a:lnSpc>
                <a:spcPts val="1300"/>
              </a:lnSpc>
            </a:pPr>
            <a:r>
              <a:rPr lang="en-US" altLang="zh-CN" sz="2800" dirty="0">
                <a:latin typeface="Times New Roman" panose="02020603050405020304" pitchFamily="18" charset="0"/>
                <a:cs typeface="Times New Roman" panose="02020603050405020304" pitchFamily="18" charset="0"/>
              </a:rPr>
              <a:t> </a:t>
            </a:r>
          </a:p>
          <a:p>
            <a:pPr>
              <a:lnSpc>
                <a:spcPct val="130000"/>
              </a:lnSpc>
            </a:pPr>
            <a:r>
              <a:rPr lang="en-US" altLang="zh-CN" sz="2800" b="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Addressing security vulnerabilities through best practices and audits, leveraging Ethereum 2.0 and Layer 2 solutions to improve scalability, improve availability, comply with regulations, manage code immutability, and securely integrate oracles are key steps in mitigating potential issues. </a:t>
            </a:r>
          </a:p>
          <a:p>
            <a:pPr>
              <a:lnSpc>
                <a:spcPts val="1300"/>
              </a:lnSpc>
            </a:pPr>
            <a:endParaRPr lang="en-US" altLang="zh-CN" sz="2800" dirty="0">
              <a:latin typeface="Times New Roman" panose="02020603050405020304" pitchFamily="18" charset="0"/>
              <a:cs typeface="Times New Roman" panose="02020603050405020304" pitchFamily="18" charset="0"/>
            </a:endParaRPr>
          </a:p>
          <a:p>
            <a:pPr>
              <a:lnSpc>
                <a:spcPct val="130000"/>
              </a:lnSpc>
            </a:pPr>
            <a:r>
              <a:rPr lang="en-US" altLang="zh-CN" sz="2800" b="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As the ecosystem grows, continuous improvement and vigilance will be key to realizing the full potential of smart contracts.</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27474" y="199178"/>
            <a:ext cx="2211457" cy="646331"/>
          </a:xfrm>
          <a:prstGeom prst="rect">
            <a:avLst/>
          </a:prstGeom>
          <a:noFill/>
        </p:spPr>
        <p:txBody>
          <a:bodyPr wrap="square" rtlCol="0">
            <a:spAutoFit/>
          </a:bodyPr>
          <a:lstStyle/>
          <a:p>
            <a:r>
              <a:rPr lang="en-US" altLang="zh-CN" sz="3600" b="1" spc="100" dirty="0">
                <a:latin typeface="Times New Roman" panose="02020603050405020304" pitchFamily="18" charset="0"/>
                <a:ea typeface="微软雅黑" panose="020B0503020204020204" pitchFamily="34" charset="-122"/>
                <a:cs typeface="Times New Roman" panose="02020603050405020304" pitchFamily="18" charset="0"/>
              </a:rPr>
              <a:t>Summary</a:t>
            </a:r>
            <a:endParaRPr lang="zh-CN" altLang="en-US" sz="36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10000"/>
                    </a14:imgEffect>
                    <a14:imgEffect>
                      <a14:saturation sat="0"/>
                    </a14:imgEffect>
                  </a14:imgLayer>
                </a14:imgProps>
              </a:ext>
            </a:extLst>
          </a:blip>
          <a:srcRect/>
          <a:stretch>
            <a:fillRect/>
          </a:stretch>
        </p:blipFill>
        <p:spPr>
          <a:xfrm>
            <a:off x="0" y="5530135"/>
            <a:ext cx="12226958" cy="1694397"/>
          </a:xfrm>
          <a:prstGeom prst="rect">
            <a:avLst/>
          </a:prstGeom>
        </p:spPr>
      </p:pic>
      <p:sp>
        <p:nvSpPr>
          <p:cNvPr id="4" name="矩形 3">
            <a:extLst>
              <a:ext uri="{FF2B5EF4-FFF2-40B4-BE49-F238E27FC236}">
                <a16:creationId xmlns:a16="http://schemas.microsoft.com/office/drawing/2014/main" id="{FD860BEC-DD5B-1546-E6A4-2E525B396F4B}"/>
              </a:ext>
            </a:extLst>
          </p:cNvPr>
          <p:cNvSpPr/>
          <p:nvPr/>
        </p:nvSpPr>
        <p:spPr>
          <a:xfrm>
            <a:off x="0" y="310496"/>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361950" y="480748"/>
            <a:ext cx="2863847" cy="646331"/>
          </a:xfrm>
          <a:prstGeom prst="rect">
            <a:avLst/>
          </a:prstGeom>
          <a:noFill/>
        </p:spPr>
        <p:txBody>
          <a:bodyPr wrap="square" rtlCol="0">
            <a:spAutoFit/>
          </a:bodyPr>
          <a:lstStyle/>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36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p:cNvSpPr txBox="1"/>
          <p:nvPr/>
        </p:nvSpPr>
        <p:spPr>
          <a:xfrm>
            <a:off x="7418897" y="2165533"/>
            <a:ext cx="3757103" cy="523220"/>
          </a:xfrm>
          <a:prstGeom prst="rect">
            <a:avLst/>
          </a:prstGeom>
          <a:noFill/>
        </p:spPr>
        <p:txBody>
          <a:bodyPr wrap="square" rtlCol="0">
            <a:spAutoFit/>
          </a:bodyPr>
          <a:lstStyle/>
          <a:p>
            <a:r>
              <a:rPr lang="en-US" altLang="zh-CN" sz="2800" spc="100" dirty="0">
                <a:latin typeface="Times New Roman" panose="02020603050405020304" pitchFamily="18" charset="0"/>
                <a:ea typeface="微软雅黑" panose="020B0503020204020204" pitchFamily="34" charset="-122"/>
                <a:cs typeface="Times New Roman" panose="02020603050405020304" pitchFamily="18" charset="0"/>
              </a:rPr>
              <a:t>Problem definition</a:t>
            </a:r>
            <a:endParaRPr lang="zh-CN" altLang="en-US" sz="28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文本框 100"/>
          <p:cNvSpPr txBox="1"/>
          <p:nvPr/>
        </p:nvSpPr>
        <p:spPr>
          <a:xfrm>
            <a:off x="7418897" y="2688753"/>
            <a:ext cx="3127688" cy="523220"/>
          </a:xfrm>
          <a:prstGeom prst="rect">
            <a:avLst/>
          </a:prstGeom>
          <a:noFill/>
        </p:spPr>
        <p:txBody>
          <a:bodyPr wrap="square" rtlCol="0">
            <a:spAutoFit/>
          </a:bodyPr>
          <a:lstStyle/>
          <a:p>
            <a:r>
              <a:rPr lang="en-US" altLang="zh-CN" sz="2800" spc="100" dirty="0">
                <a:latin typeface="Times New Roman" panose="02020603050405020304" pitchFamily="18" charset="0"/>
                <a:ea typeface="微软雅黑" panose="020B0503020204020204" pitchFamily="34" charset="-122"/>
                <a:cs typeface="Times New Roman" panose="02020603050405020304" pitchFamily="18" charset="0"/>
              </a:rPr>
              <a:t>&amp; Objectives</a:t>
            </a:r>
            <a:endParaRPr lang="zh-CN" altLang="en-US" sz="28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3646028"/>
            <a:ext cx="3127688" cy="523220"/>
          </a:xfrm>
          <a:prstGeom prst="rect">
            <a:avLst/>
          </a:prstGeom>
          <a:noFill/>
        </p:spPr>
        <p:txBody>
          <a:bodyPr wrap="square" rtlCol="0">
            <a:spAutoFit/>
          </a:bodyPr>
          <a:lstStyle/>
          <a:p>
            <a:r>
              <a:rPr lang="en-US" altLang="zh-CN" sz="2800" spc="100" dirty="0">
                <a:latin typeface="Times New Roman" panose="02020603050405020304" pitchFamily="18" charset="0"/>
                <a:ea typeface="微软雅黑" panose="020B0503020204020204" pitchFamily="34" charset="-122"/>
                <a:cs typeface="Times New Roman" panose="02020603050405020304" pitchFamily="18" charset="0"/>
              </a:rPr>
              <a:t>Solution design</a:t>
            </a:r>
            <a:endParaRPr lang="zh-CN" altLang="en-US" sz="28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文本框 106"/>
          <p:cNvSpPr txBox="1"/>
          <p:nvPr/>
        </p:nvSpPr>
        <p:spPr>
          <a:xfrm>
            <a:off x="7418897" y="4884352"/>
            <a:ext cx="3528502" cy="954107"/>
          </a:xfrm>
          <a:prstGeom prst="rect">
            <a:avLst/>
          </a:prstGeom>
          <a:noFill/>
        </p:spPr>
        <p:txBody>
          <a:bodyPr wrap="square" rtlCol="0">
            <a:spAutoFit/>
          </a:bodyPr>
          <a:lstStyle/>
          <a:p>
            <a:r>
              <a:rPr lang="en-US" altLang="zh-CN" sz="2800" spc="100" dirty="0">
                <a:latin typeface="Times New Roman" panose="02020603050405020304" pitchFamily="18" charset="0"/>
                <a:ea typeface="微软雅黑" panose="020B0503020204020204" pitchFamily="34" charset="-122"/>
                <a:cs typeface="Times New Roman" panose="02020603050405020304" pitchFamily="18" charset="0"/>
              </a:rPr>
              <a:t>Implementation &amp; Deployment</a:t>
            </a:r>
            <a:endParaRPr lang="zh-CN" altLang="en-US" sz="28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descr="图片包含 户外艺术系列, 网&#10;&#10;描述已自动生成"/>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6705905">
            <a:off x="-844521" y="1465486"/>
            <a:ext cx="6565922" cy="6858000"/>
          </a:xfrm>
          <a:prstGeom prst="rect">
            <a:avLst/>
          </a:prstGeom>
        </p:spPr>
      </p:pic>
      <p:sp>
        <p:nvSpPr>
          <p:cNvPr id="88" name="文本框 87"/>
          <p:cNvSpPr txBox="1"/>
          <p:nvPr/>
        </p:nvSpPr>
        <p:spPr>
          <a:xfrm>
            <a:off x="6450847" y="2165533"/>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01</a:t>
            </a:r>
            <a:endParaRPr lang="zh-CN" altLang="en-US" sz="2800" spc="100"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6424340" y="3646028"/>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02</a:t>
            </a:r>
            <a:endParaRPr lang="zh-CN" altLang="en-US" sz="2800" spc="100"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6472631" y="4884352"/>
            <a:ext cx="805457"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03</a:t>
            </a:r>
            <a:endParaRPr lang="zh-CN" altLang="en-US" sz="2800" spc="100" dirty="0">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brightnessContrast bright="-77000"/>
                    </a14:imgEffect>
                    <a14:imgEffect>
                      <a14:saturation sat="0"/>
                    </a14:imgEffect>
                  </a14:imgLayer>
                </a14:imgProps>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rightnessContrast bright="-3000"/>
                    </a14:imgEffect>
                    <a14:imgEffect>
                      <a14:saturation sat="99000"/>
                    </a14:imgEffect>
                  </a14:imgLayer>
                </a14:imgProps>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68604" cy="646331"/>
          </a:xfrm>
          <a:prstGeom prst="rect">
            <a:avLst/>
          </a:prstGeom>
          <a:noFill/>
        </p:spPr>
        <p:txBody>
          <a:bodyPr wrap="square" rtlCol="0">
            <a:spAutoFit/>
          </a:bodyPr>
          <a:lstStyle/>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Solution Design</a:t>
            </a:r>
            <a:endParaRPr lang="zh-CN" altLang="en-US" sz="36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2</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Lst>
            <a:ahLst/>
            <a:cxnLst>
              <a:cxn ang="0">
                <a:pos x="connsiteX0-1" y="connsiteY0-2"/>
              </a:cxn>
              <a:cxn ang="0">
                <a:pos x="connsiteX1-3" y="connsiteY1-4"/>
              </a:cxn>
              <a:cxn ang="0">
                <a:pos x="connsiteX2-5" y="connsiteY2-6"/>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 name="connsiteX0-103" fmla="*/ 1552733 w 1552733"/>
              <a:gd name="connsiteY0-104" fmla="*/ 0 h 273021"/>
              <a:gd name="connsiteX1-105" fmla="*/ 694373 w 1552733"/>
              <a:gd name="connsiteY1-106" fmla="*/ 251777 h 273021"/>
              <a:gd name="connsiteX2-107" fmla="*/ 0 w 1552733"/>
              <a:gd name="connsiteY2-108" fmla="*/ 195262 h 273021"/>
              <a:gd name="connsiteX0-109" fmla="*/ 1559083 w 1559083"/>
              <a:gd name="connsiteY0-110" fmla="*/ 0 h 300264"/>
              <a:gd name="connsiteX1-111" fmla="*/ 694373 w 1559083"/>
              <a:gd name="connsiteY1-112" fmla="*/ 277177 h 300264"/>
              <a:gd name="connsiteX2-113" fmla="*/ 0 w 1559083"/>
              <a:gd name="connsiteY2-114" fmla="*/ 220662 h 300264"/>
              <a:gd name="connsiteX0-115" fmla="*/ 1559083 w 1559083"/>
              <a:gd name="connsiteY0-116" fmla="*/ 0 h 300264"/>
              <a:gd name="connsiteX1-117" fmla="*/ 694373 w 1559083"/>
              <a:gd name="connsiteY1-118" fmla="*/ 277177 h 300264"/>
              <a:gd name="connsiteX2-119" fmla="*/ 0 w 1559083"/>
              <a:gd name="connsiteY2-120" fmla="*/ 220662 h 300264"/>
              <a:gd name="connsiteX0-121" fmla="*/ 1559083 w 1559083"/>
              <a:gd name="connsiteY0-122" fmla="*/ 0 h 345677"/>
              <a:gd name="connsiteX1-123" fmla="*/ 694373 w 1559083"/>
              <a:gd name="connsiteY1-124" fmla="*/ 334327 h 345677"/>
              <a:gd name="connsiteX2-125" fmla="*/ 0 w 1559083"/>
              <a:gd name="connsiteY2-126" fmla="*/ 220662 h 345677"/>
              <a:gd name="connsiteX0-127" fmla="*/ 1559083 w 1559083"/>
              <a:gd name="connsiteY0-128" fmla="*/ 0 h 334334"/>
              <a:gd name="connsiteX1-129" fmla="*/ 694373 w 1559083"/>
              <a:gd name="connsiteY1-130" fmla="*/ 334327 h 334334"/>
              <a:gd name="connsiteX2-131" fmla="*/ 0 w 1559083"/>
              <a:gd name="connsiteY2-132" fmla="*/ 220662 h 334334"/>
              <a:gd name="connsiteX0-133" fmla="*/ 1559083 w 1559083"/>
              <a:gd name="connsiteY0-134" fmla="*/ 0 h 334334"/>
              <a:gd name="connsiteX1-135" fmla="*/ 694373 w 1559083"/>
              <a:gd name="connsiteY1-136" fmla="*/ 334327 h 334334"/>
              <a:gd name="connsiteX2-137" fmla="*/ 0 w 1559083"/>
              <a:gd name="connsiteY2-138" fmla="*/ 220662 h 334334"/>
              <a:gd name="connsiteX0-139" fmla="*/ 1559083 w 1559083"/>
              <a:gd name="connsiteY0-140" fmla="*/ 0 h 462919"/>
              <a:gd name="connsiteX1-141" fmla="*/ 632461 w 1559083"/>
              <a:gd name="connsiteY1-142" fmla="*/ 462915 h 462919"/>
              <a:gd name="connsiteX2-143" fmla="*/ 0 w 1559083"/>
              <a:gd name="connsiteY2-144" fmla="*/ 220662 h 462919"/>
              <a:gd name="connsiteX0-145" fmla="*/ 1716245 w 1716245"/>
              <a:gd name="connsiteY0-146" fmla="*/ 0 h 478467"/>
              <a:gd name="connsiteX1-147" fmla="*/ 789623 w 1716245"/>
              <a:gd name="connsiteY1-148" fmla="*/ 462915 h 478467"/>
              <a:gd name="connsiteX2-149" fmla="*/ 0 w 1716245"/>
              <a:gd name="connsiteY2-150" fmla="*/ 325437 h 478467"/>
              <a:gd name="connsiteX0-151" fmla="*/ 1716245 w 1716360"/>
              <a:gd name="connsiteY0-152" fmla="*/ 0 h 478467"/>
              <a:gd name="connsiteX1-153" fmla="*/ 789623 w 1716360"/>
              <a:gd name="connsiteY1-154" fmla="*/ 462915 h 478467"/>
              <a:gd name="connsiteX2-155" fmla="*/ 0 w 1716360"/>
              <a:gd name="connsiteY2-156" fmla="*/ 325437 h 478467"/>
              <a:gd name="connsiteX0-157" fmla="*/ 1716245 w 1716341"/>
              <a:gd name="connsiteY0-158" fmla="*/ 0 h 464397"/>
              <a:gd name="connsiteX1-159" fmla="*/ 789623 w 1716341"/>
              <a:gd name="connsiteY1-160" fmla="*/ 462915 h 464397"/>
              <a:gd name="connsiteX2-161" fmla="*/ 0 w 1716341"/>
              <a:gd name="connsiteY2-162" fmla="*/ 325437 h 464397"/>
              <a:gd name="connsiteX0-163" fmla="*/ 1716245 w 1716336"/>
              <a:gd name="connsiteY0-164" fmla="*/ 0 h 415251"/>
              <a:gd name="connsiteX1-165" fmla="*/ 741998 w 1716336"/>
              <a:gd name="connsiteY1-166" fmla="*/ 410528 h 415251"/>
              <a:gd name="connsiteX2-167" fmla="*/ 0 w 1716336"/>
              <a:gd name="connsiteY2-168" fmla="*/ 325437 h 415251"/>
              <a:gd name="connsiteX0-169" fmla="*/ 1716245 w 1716245"/>
              <a:gd name="connsiteY0-170" fmla="*/ 0 h 415251"/>
              <a:gd name="connsiteX1-171" fmla="*/ 741998 w 1716245"/>
              <a:gd name="connsiteY1-172" fmla="*/ 410528 h 415251"/>
              <a:gd name="connsiteX2-173" fmla="*/ 0 w 1716245"/>
              <a:gd name="connsiteY2-174" fmla="*/ 325437 h 415251"/>
              <a:gd name="connsiteX0-175" fmla="*/ 1716245 w 1716245"/>
              <a:gd name="connsiteY0-176" fmla="*/ 0 h 342919"/>
              <a:gd name="connsiteX1-177" fmla="*/ 576898 w 1716245"/>
              <a:gd name="connsiteY1-178" fmla="*/ 93028 h 342919"/>
              <a:gd name="connsiteX2-179" fmla="*/ 0 w 1716245"/>
              <a:gd name="connsiteY2-180" fmla="*/ 325437 h 342919"/>
              <a:gd name="connsiteX0-181" fmla="*/ 1811495 w 1811495"/>
              <a:gd name="connsiteY0-182" fmla="*/ 163513 h 381768"/>
              <a:gd name="connsiteX1-183" fmla="*/ 672148 w 1811495"/>
              <a:gd name="connsiteY1-184" fmla="*/ 256541 h 381768"/>
              <a:gd name="connsiteX2-185" fmla="*/ 0 w 1811495"/>
              <a:gd name="connsiteY2-186" fmla="*/ 0 h 381768"/>
              <a:gd name="connsiteX0-187" fmla="*/ 1811495 w 1811495"/>
              <a:gd name="connsiteY0-188" fmla="*/ 163513 h 381768"/>
              <a:gd name="connsiteX1-189" fmla="*/ 672148 w 1811495"/>
              <a:gd name="connsiteY1-190" fmla="*/ 256541 h 381768"/>
              <a:gd name="connsiteX2-191" fmla="*/ 0 w 1811495"/>
              <a:gd name="connsiteY2-192" fmla="*/ 0 h 381768"/>
              <a:gd name="connsiteX0-193" fmla="*/ 1811495 w 1811495"/>
              <a:gd name="connsiteY0-194" fmla="*/ 163513 h 399364"/>
              <a:gd name="connsiteX1-195" fmla="*/ 672148 w 1811495"/>
              <a:gd name="connsiteY1-196" fmla="*/ 256541 h 399364"/>
              <a:gd name="connsiteX2-197" fmla="*/ 0 w 1811495"/>
              <a:gd name="connsiteY2-198" fmla="*/ 0 h 399364"/>
              <a:gd name="connsiteX0-199" fmla="*/ 1811495 w 1811495"/>
              <a:gd name="connsiteY0-200" fmla="*/ 163513 h 421548"/>
              <a:gd name="connsiteX1-201" fmla="*/ 646748 w 1811495"/>
              <a:gd name="connsiteY1-202" fmla="*/ 307341 h 421548"/>
              <a:gd name="connsiteX2-203" fmla="*/ 0 w 1811495"/>
              <a:gd name="connsiteY2-204" fmla="*/ 0 h 421548"/>
              <a:gd name="connsiteX0-205" fmla="*/ 1811495 w 1811495"/>
              <a:gd name="connsiteY0-206" fmla="*/ 163513 h 405972"/>
              <a:gd name="connsiteX1-207" fmla="*/ 646748 w 1811495"/>
              <a:gd name="connsiteY1-208" fmla="*/ 307341 h 405972"/>
              <a:gd name="connsiteX2-209" fmla="*/ 0 w 1811495"/>
              <a:gd name="connsiteY2-210" fmla="*/ 0 h 405972"/>
            </a:gdLst>
            <a:ahLst/>
            <a:cxnLst>
              <a:cxn ang="0">
                <a:pos x="connsiteX0-1" y="connsiteY0-2"/>
              </a:cxn>
              <a:cxn ang="0">
                <a:pos x="connsiteX1-3" y="connsiteY1-4"/>
              </a:cxn>
              <a:cxn ang="0">
                <a:pos x="connsiteX2-5" y="connsiteY2-6"/>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5" name="文本框 4"/>
          <p:cNvSpPr txBox="1"/>
          <p:nvPr/>
        </p:nvSpPr>
        <p:spPr>
          <a:xfrm>
            <a:off x="421996" y="496474"/>
            <a:ext cx="5346543" cy="583565"/>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Operating Procedure</a:t>
            </a:r>
          </a:p>
        </p:txBody>
      </p:sp>
      <p:sp>
        <p:nvSpPr>
          <p:cNvPr id="9" name="矩形 8"/>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732439" y="2204173"/>
            <a:ext cx="5045370"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a:t>
            </a:r>
            <a:endParaRPr lang="zh-CN" altLang="en-US" sz="2000" b="1" spc="200" dirty="0"/>
          </a:p>
        </p:txBody>
      </p:sp>
      <p:grpSp>
        <p:nvGrpSpPr>
          <p:cNvPr id="55" name="组合 54"/>
          <p:cNvGrpSpPr/>
          <p:nvPr/>
        </p:nvGrpSpPr>
        <p:grpSpPr>
          <a:xfrm>
            <a:off x="970201" y="2486020"/>
            <a:ext cx="3722301" cy="2941094"/>
            <a:chOff x="646149" y="2119530"/>
            <a:chExt cx="3467100" cy="3324959"/>
          </a:xfrm>
        </p:grpSpPr>
        <p:sp>
          <p:nvSpPr>
            <p:cNvPr id="2" name="椭圆 1"/>
            <p:cNvSpPr/>
            <p:nvPr/>
          </p:nvSpPr>
          <p:spPr>
            <a:xfrm>
              <a:off x="933768" y="2119530"/>
              <a:ext cx="2831044" cy="3324959"/>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646149" y="2204088"/>
              <a:ext cx="3467100" cy="30899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000" b="1" spc="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IMPLEMENTATION</a:t>
              </a:r>
              <a:r>
                <a:rPr lang="en-US" altLang="zh-CN" sz="2400" b="1" spc="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sp>
        <p:nvSpPr>
          <p:cNvPr id="4" name="椭圆 3"/>
          <p:cNvSpPr/>
          <p:nvPr/>
        </p:nvSpPr>
        <p:spPr>
          <a:xfrm>
            <a:off x="5113021" y="2259645"/>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5244556" y="2705531"/>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291727" y="2921181"/>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191944" y="4075821"/>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28323" y="5741046"/>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5263606" y="4422349"/>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310777" y="4637999"/>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768539" y="3921560"/>
            <a:ext cx="385815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II</a:t>
            </a:r>
            <a:endParaRPr lang="zh-CN" altLang="en-US" sz="2000" b="1" spc="200" dirty="0"/>
          </a:p>
        </p:txBody>
      </p:sp>
      <p:sp>
        <p:nvSpPr>
          <p:cNvPr id="45" name="文本框 44"/>
          <p:cNvSpPr txBox="1"/>
          <p:nvPr/>
        </p:nvSpPr>
        <p:spPr>
          <a:xfrm>
            <a:off x="5732440" y="5628211"/>
            <a:ext cx="4225630"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III</a:t>
            </a:r>
            <a:endParaRPr lang="zh-CN" altLang="en-US" sz="2000" b="1" spc="200" dirty="0"/>
          </a:p>
        </p:txBody>
      </p:sp>
      <p:sp>
        <p:nvSpPr>
          <p:cNvPr id="6" name="文本框 5"/>
          <p:cNvSpPr txBox="1"/>
          <p:nvPr/>
        </p:nvSpPr>
        <p:spPr>
          <a:xfrm flipH="1">
            <a:off x="7439904" y="2094795"/>
            <a:ext cx="3252598" cy="830997"/>
          </a:xfrm>
          <a:prstGeom prst="rect">
            <a:avLst/>
          </a:prstGeom>
          <a:noFill/>
        </p:spPr>
        <p:txBody>
          <a:bodyPr wrap="square">
            <a:spAutoFit/>
          </a:bodyPr>
          <a:lstStyle/>
          <a:p>
            <a:r>
              <a:rPr lang="en-US" altLang="zh-CN" sz="2400" b="1" spc="200" dirty="0">
                <a:latin typeface="Times New Roman" panose="02020603050405020304" pitchFamily="18" charset="0"/>
                <a:cs typeface="Times New Roman" panose="02020603050405020304" pitchFamily="18" charset="0"/>
              </a:rPr>
              <a:t>Smart contract code reproduction</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7439904" y="3615589"/>
            <a:ext cx="4225630" cy="830997"/>
          </a:xfrm>
          <a:prstGeom prst="rect">
            <a:avLst/>
          </a:prstGeom>
          <a:noFill/>
        </p:spPr>
        <p:txBody>
          <a:bodyPr wrap="square">
            <a:spAutoFit/>
          </a:bodyPr>
          <a:lstStyle/>
          <a:p>
            <a:r>
              <a:rPr lang="en-US" altLang="zh-CN" sz="2400" b="1" spc="200" dirty="0">
                <a:latin typeface="Times New Roman" panose="02020603050405020304" pitchFamily="18" charset="0"/>
                <a:cs typeface="Times New Roman" panose="02020603050405020304" pitchFamily="18" charset="0"/>
              </a:rPr>
              <a:t>Substitution for vulnerability detection</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7439904" y="5293998"/>
            <a:ext cx="4225630" cy="830997"/>
          </a:xfrm>
          <a:prstGeom prst="rect">
            <a:avLst/>
          </a:prstGeom>
          <a:noFill/>
        </p:spPr>
        <p:txBody>
          <a:bodyPr wrap="square">
            <a:spAutoFit/>
          </a:bodyPr>
          <a:lstStyle/>
          <a:p>
            <a:r>
              <a:rPr lang="en-US" altLang="zh-CN" sz="2400" b="1" spc="200" dirty="0">
                <a:latin typeface="Times New Roman" panose="02020603050405020304" pitchFamily="18" charset="0"/>
                <a:cs typeface="Times New Roman" panose="02020603050405020304" pitchFamily="18" charset="0"/>
              </a:rPr>
              <a:t>Bug fixes and bug improvements</a:t>
            </a:r>
            <a:endParaRPr lang="zh-CN" altLang="en-US" sz="2400"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4" cstate="screen"/>
          <a:stretch>
            <a:fillRect/>
          </a:stretch>
        </p:blipFill>
        <p:spPr>
          <a:xfrm rot="16200000">
            <a:off x="7472924" y="-1245306"/>
            <a:ext cx="5360566" cy="5360566"/>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
                    </a14:imgEffect>
                    <a14:imgEffect>
                      <a14:saturation sat="0"/>
                    </a14:imgEffect>
                  </a14:imgLayer>
                </a14:imgProps>
              </a:ext>
            </a:extLst>
          </a:blip>
          <a:stretch>
            <a:fillRect/>
          </a:stretch>
        </p:blipFill>
        <p:spPr>
          <a:xfrm>
            <a:off x="369819" y="229279"/>
            <a:ext cx="869701" cy="869701"/>
          </a:xfrm>
          <a:prstGeom prst="rect">
            <a:avLst/>
          </a:prstGeom>
        </p:spPr>
      </p:pic>
      <p:pic>
        <p:nvPicPr>
          <p:cNvPr id="3"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8455" y="229278"/>
            <a:ext cx="6600060" cy="6476321"/>
          </a:xfrm>
          <a:prstGeom prst="rect">
            <a:avLst/>
          </a:prstGeom>
        </p:spPr>
      </p:pic>
      <p:pic>
        <p:nvPicPr>
          <p:cNvPr id="7" name="图片 6" descr="图片包含 户外艺术系列&#10;&#10;描述已自动生成"/>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30000"/>
                    </a14:imgEffect>
                    <a14:imgEffect>
                      <a14:saturation sat="0"/>
                    </a14:imgEffect>
                  </a14:imgLayer>
                </a14:imgProps>
              </a:ext>
            </a:extLst>
          </a:blip>
          <a:stretch>
            <a:fillRect/>
          </a:stretch>
        </p:blipFill>
        <p:spPr>
          <a:xfrm>
            <a:off x="0" y="1210664"/>
            <a:ext cx="5684520" cy="5684520"/>
          </a:xfrm>
          <a:prstGeom prst="rect">
            <a:avLst/>
          </a:prstGeom>
        </p:spPr>
      </p:pic>
      <p:sp>
        <p:nvSpPr>
          <p:cNvPr id="10" name="文本框 9"/>
          <p:cNvSpPr txBox="1"/>
          <p:nvPr/>
        </p:nvSpPr>
        <p:spPr>
          <a:xfrm>
            <a:off x="1239520" y="340963"/>
            <a:ext cx="6096000" cy="707886"/>
          </a:xfrm>
          <a:prstGeom prst="rect">
            <a:avLst/>
          </a:prstGeom>
          <a:noFill/>
        </p:spPr>
        <p:txBody>
          <a:bodyPr wrap="square">
            <a:spAutoFit/>
          </a:bodyPr>
          <a:lstStyle/>
          <a:p>
            <a:r>
              <a:rPr lang="en-US" altLang="zh-CN" sz="4000" b="1" dirty="0">
                <a:latin typeface="Times New Roman" panose="02020603050405020304" pitchFamily="18" charset="0"/>
                <a:cs typeface="Times New Roman" panose="02020603050405020304" pitchFamily="18" charset="0"/>
              </a:rPr>
              <a:t>Project workflow</a:t>
            </a:r>
            <a:endParaRPr lang="zh-CN" altLang="en-US" sz="4000" b="1"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42260" y="264440"/>
            <a:ext cx="8069580" cy="646331"/>
          </a:xfrm>
          <a:prstGeom prst="rect">
            <a:avLst/>
          </a:prstGeom>
          <a:noFill/>
        </p:spPr>
        <p:txBody>
          <a:bodyPr wrap="square" rtlCol="0">
            <a:spAutoFit/>
          </a:bodyPr>
          <a:lstStyle/>
          <a:p>
            <a:r>
              <a:rPr lang="en-US" altLang="zh-CN" sz="3600" b="1" spc="100" dirty="0">
                <a:latin typeface="微软雅黑" panose="020B0503020204020204" pitchFamily="34" charset="-122"/>
                <a:ea typeface="微软雅黑" panose="020B0503020204020204" pitchFamily="34" charset="-122"/>
              </a:rPr>
              <a:t>Smart contract reproduction</a:t>
            </a:r>
            <a:endParaRPr lang="zh-CN" altLang="en-US" sz="3600" b="1" spc="1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
                    </a14:imgEffect>
                    <a14:imgEffect>
                      <a14:saturation sat="0"/>
                    </a14:imgEffect>
                  </a14:imgLayer>
                </a14:imgProps>
              </a:ext>
            </a:extLst>
          </a:blip>
          <a:stretch>
            <a:fillRect/>
          </a:stretch>
        </p:blipFill>
        <p:spPr>
          <a:xfrm>
            <a:off x="1972559" y="121978"/>
            <a:ext cx="869701" cy="869701"/>
          </a:xfrm>
          <a:prstGeom prst="rect">
            <a:avLst/>
          </a:prstGeom>
        </p:spPr>
      </p:pic>
      <p:pic>
        <p:nvPicPr>
          <p:cNvPr id="15" name="图片 14" descr="图片包含 户外艺术系列&#10;&#10;描述已自动生成"/>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30000"/>
                    </a14:imgEffect>
                    <a14:imgEffect>
                      <a14:saturation sat="0"/>
                    </a14:imgEffect>
                  </a14:imgLayer>
                </a14:imgProps>
              </a:ext>
            </a:extLst>
          </a:blip>
          <a:stretch>
            <a:fillRect/>
          </a:stretch>
        </p:blipFill>
        <p:spPr>
          <a:xfrm>
            <a:off x="0" y="1173480"/>
            <a:ext cx="5684520" cy="5684520"/>
          </a:xfrm>
          <a:prstGeom prst="rect">
            <a:avLst/>
          </a:prstGeom>
        </p:spPr>
      </p:pic>
      <p:sp>
        <p:nvSpPr>
          <p:cNvPr id="8" name="文本框 7"/>
          <p:cNvSpPr txBox="1"/>
          <p:nvPr/>
        </p:nvSpPr>
        <p:spPr>
          <a:xfrm>
            <a:off x="3244600" y="961860"/>
            <a:ext cx="8662920" cy="707886"/>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1. Find a smart contract with a vulnerability (corresponding to the file on GitHub)</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040" y="2522099"/>
            <a:ext cx="5966388" cy="4282622"/>
          </a:xfrm>
          <a:prstGeom prst="rect">
            <a:avLst/>
          </a:prstGeom>
        </p:spPr>
      </p:pic>
      <p:sp>
        <p:nvSpPr>
          <p:cNvPr id="6" name="文本框 5"/>
          <p:cNvSpPr txBox="1"/>
          <p:nvPr/>
        </p:nvSpPr>
        <p:spPr>
          <a:xfrm>
            <a:off x="3244600" y="1851547"/>
            <a:ext cx="6094070" cy="400110"/>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2. Write a first-generation smart contract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7516" y="479236"/>
            <a:ext cx="11694484" cy="584775"/>
          </a:xfrm>
          <a:prstGeom prst="rect">
            <a:avLst/>
          </a:prstGeom>
          <a:noFill/>
        </p:spPr>
        <p:txBody>
          <a:bodyPr wrap="square" rtlCol="0">
            <a:spAutoFit/>
          </a:bodyPr>
          <a:lstStyle/>
          <a:p>
            <a:r>
              <a:rPr lang="en-US" altLang="zh-CN" sz="3200" b="1" spc="100" dirty="0">
                <a:latin typeface="Times New Roman" panose="02020603050405020304" pitchFamily="18" charset="0"/>
                <a:ea typeface="微软雅黑" panose="020B0503020204020204" pitchFamily="34" charset="-122"/>
                <a:cs typeface="Times New Roman" panose="02020603050405020304" pitchFamily="18" charset="0"/>
              </a:rPr>
              <a:t>Code Instrumentation Tool (Find Vulnerabilities)</a:t>
            </a:r>
            <a:endParaRPr lang="zh-CN" altLang="en-US" sz="32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302" y="3744195"/>
            <a:ext cx="5191125" cy="276225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176" y="1259621"/>
            <a:ext cx="4719351" cy="2169379"/>
          </a:xfrm>
          <a:prstGeom prst="rect">
            <a:avLst/>
          </a:prstGeom>
        </p:spPr>
      </p:pic>
      <p:cxnSp>
        <p:nvCxnSpPr>
          <p:cNvPr id="11" name="直接箭头连接符 10"/>
          <p:cNvCxnSpPr/>
          <p:nvPr/>
        </p:nvCxnSpPr>
        <p:spPr>
          <a:xfrm flipV="1">
            <a:off x="3730625" y="2230755"/>
            <a:ext cx="3249295" cy="2159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12" name="文本框 11"/>
          <p:cNvSpPr txBox="1"/>
          <p:nvPr/>
        </p:nvSpPr>
        <p:spPr>
          <a:xfrm>
            <a:off x="6979920" y="2049060"/>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pitchFamily="34" charset="-122"/>
              </a:rPr>
              <a:t>Execute programme</a:t>
            </a:r>
          </a:p>
        </p:txBody>
      </p:sp>
      <p:cxnSp>
        <p:nvCxnSpPr>
          <p:cNvPr id="21" name="直接箭头连接符 20"/>
          <p:cNvCxnSpPr/>
          <p:nvPr/>
        </p:nvCxnSpPr>
        <p:spPr>
          <a:xfrm>
            <a:off x="8079105" y="2415540"/>
            <a:ext cx="10795" cy="135001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screen"/>
          <a:stretch>
            <a:fillRect/>
          </a:stretch>
        </p:blipFill>
        <p:spPr>
          <a:xfrm>
            <a:off x="0" y="4310861"/>
            <a:ext cx="5237943" cy="2547139"/>
          </a:xfrm>
          <a:prstGeom prst="rect">
            <a:avLst/>
          </a:prstGeom>
        </p:spPr>
      </p:pic>
      <p:sp>
        <p:nvSpPr>
          <p:cNvPr id="8" name="PA_矩形 7"/>
          <p:cNvSpPr/>
          <p:nvPr>
            <p:custDataLst>
              <p:tags r:id="rId1"/>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54635" y="4993929"/>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14"/>
          <p:cNvSpPr txBox="1"/>
          <p:nvPr>
            <p:custDataLst>
              <p:tags r:id="rId2"/>
            </p:custDataLst>
          </p:nvPr>
        </p:nvSpPr>
        <p:spPr>
          <a:xfrm>
            <a:off x="490200" y="47383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en-US" altLang="zh-CN" sz="2800" b="1" spc="400" dirty="0">
                <a:solidFill>
                  <a:schemeClr val="tx1"/>
                </a:solidFill>
                <a:latin typeface="Times New Roman" panose="02020603050405020304" pitchFamily="18" charset="0"/>
                <a:cs typeface="Times New Roman" panose="02020603050405020304" pitchFamily="18" charset="0"/>
              </a:rPr>
              <a:t>Fix bugs</a:t>
            </a:r>
            <a:endParaRPr lang="zh-CN" altLang="en-US" sz="2800" b="1" spc="400" dirty="0">
              <a:solidFill>
                <a:schemeClr val="tx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5" cstate="screen"/>
          <a:stretch>
            <a:fillRect/>
          </a:stretch>
        </p:blipFill>
        <p:spPr>
          <a:xfrm>
            <a:off x="7291456" y="1"/>
            <a:ext cx="4900543" cy="1356359"/>
          </a:xfrm>
          <a:prstGeom prst="rect">
            <a:avLst/>
          </a:prstGeom>
        </p:spPr>
      </p:pic>
      <p:pic>
        <p:nvPicPr>
          <p:cNvPr id="2052"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613" y="3713072"/>
            <a:ext cx="5237943" cy="313482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95250" y="950074"/>
            <a:ext cx="9902190" cy="3169285"/>
          </a:xfrm>
          <a:prstGeom prst="rect">
            <a:avLst/>
          </a:prstGeom>
          <a:noFill/>
        </p:spPr>
        <p:txBody>
          <a:bodyPr wrap="square">
            <a:spAutoFit/>
          </a:bodyPr>
          <a:lstStyle/>
          <a:p>
            <a:pPr lvl="0" eaLnBrk="0" fontAlgn="base" hangingPunct="0">
              <a:spcBef>
                <a:spcPct val="0"/>
              </a:spcBef>
              <a:spcAft>
                <a:spcPct val="0"/>
              </a:spcAft>
            </a:pPr>
            <a:r>
              <a:rPr lang="en-US" altLang="zh-CN" sz="2000" dirty="0">
                <a:latin typeface="Cascadia Code" panose="020B0609020000020004" pitchFamily="49" charset="0"/>
                <a:ea typeface="宋体" panose="02010600030101010101" pitchFamily="2" charset="-122"/>
                <a:cs typeface="Cascadia Code" panose="020B0609020000020004" pitchFamily="49" charset="0"/>
              </a:rPr>
              <a:t>Follows ERC-20 standards
Develop a proposed cryptocurrency</a:t>
            </a:r>
          </a:p>
          <a:p>
            <a:pPr lvl="0" eaLnBrk="0" fontAlgn="base" hangingPunct="0">
              <a:spcBef>
                <a:spcPct val="0"/>
              </a:spcBef>
              <a:spcAft>
                <a:spcPct val="0"/>
              </a:spcAft>
            </a:pPr>
            <a:r>
              <a:rPr lang="en-US" altLang="zh-CN" sz="2000" dirty="0">
                <a:latin typeface="Cascadia Code" panose="020B0609020000020004" pitchFamily="49" charset="0"/>
                <a:ea typeface="宋体" panose="02010600030101010101" pitchFamily="2" charset="-122"/>
                <a:cs typeface="Cascadia Code" panose="020B0609020000020004" pitchFamily="49" charset="0"/>
              </a:rPr>
              <a:t>https://github.com/RockyRori/f42.git</a:t>
            </a:r>
          </a:p>
          <a:p>
            <a:pPr lvl="0" eaLnBrk="0" fontAlgn="base" hangingPunct="0">
              <a:spcBef>
                <a:spcPct val="0"/>
              </a:spcBef>
              <a:spcAft>
                <a:spcPct val="0"/>
              </a:spcAft>
            </a:pPr>
            <a:r>
              <a:rPr lang="en-US" altLang="zh-CN" sz="2000" dirty="0">
                <a:latin typeface="Cascadia Code" panose="020B0609020000020004" pitchFamily="49" charset="0"/>
                <a:ea typeface="宋体" panose="02010600030101010101" pitchFamily="2" charset="-122"/>
                <a:cs typeface="Cascadia Code" panose="020B0609020000020004" pitchFamily="49" charset="0"/>
              </a:rPr>
              <a:t>See what's wrong with this simple cryptocurrency under the ERC-20 standard
Check using the tools provided by the teacher during the lesson</a:t>
            </a:r>
          </a:p>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hlinkClick r:id="rId7"/>
              </a:rPr>
              <a:t>https://lms.ln.edu.hk/mod/resource/view.php?id=739976</a:t>
            </a: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lvl="0" eaLnBrk="0" fontAlgn="base" hangingPunct="0">
              <a:spcBef>
                <a:spcPct val="0"/>
              </a:spcBef>
              <a:spcAft>
                <a:spcPct val="0"/>
              </a:spcAft>
            </a:pPr>
            <a:r>
              <a:rPr lang="en-US" altLang="zh-CN" sz="2000" dirty="0">
                <a:latin typeface="Calibri" panose="020F0502020204030204" pitchFamily="34" charset="0"/>
                <a:ea typeface="宋体" panose="02010600030101010101" pitchFamily="2" charset="-122"/>
                <a:cs typeface="Times New Roman" panose="02020603050405020304" pitchFamily="18" charset="0"/>
              </a:rPr>
              <a:t>Check in turn according to the documents provided by the teacher</a:t>
            </a:r>
          </a:p>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hlinkClick r:id="rId8"/>
              </a:rPr>
              <a:t>https://github.com/OWASP/www-project-smart-contract-top-10/tree/main/2023/en/src</a:t>
            </a:r>
            <a:endParaRPr kumimoji="0" lang="en-US" altLang="zh-CN"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brightnessContrast bright="-77000"/>
                    </a14:imgEffect>
                    <a14:imgEffect>
                      <a14:saturation sat="0"/>
                    </a14:imgEffect>
                  </a14:imgLayer>
                </a14:imgProps>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rightnessContrast bright="-3000"/>
                    </a14:imgEffect>
                    <a14:imgEffect>
                      <a14:saturation sat="99000"/>
                    </a14:imgEffect>
                  </a14:imgLayer>
                </a14:imgProps>
              </a:ext>
            </a:extLst>
          </a:blip>
          <a:stretch>
            <a:fillRect/>
          </a:stretch>
        </p:blipFill>
        <p:spPr>
          <a:xfrm flipH="1" flipV="1">
            <a:off x="-3204153" y="-525181"/>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28263" cy="1754326"/>
          </a:xfrm>
          <a:prstGeom prst="rect">
            <a:avLst/>
          </a:prstGeom>
          <a:noFill/>
        </p:spPr>
        <p:txBody>
          <a:bodyPr wrap="square" rtlCol="0">
            <a:spAutoFit/>
          </a:bodyPr>
          <a:lstStyle/>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Implementation </a:t>
            </a:r>
          </a:p>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&amp; Deployment</a:t>
            </a:r>
            <a:endParaRPr lang="zh-CN" altLang="en-US" sz="3600" spc="1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3</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Lst>
            <a:ahLst/>
            <a:cxnLst>
              <a:cxn ang="0">
                <a:pos x="connsiteX0-1" y="connsiteY0-2"/>
              </a:cxn>
              <a:cxn ang="0">
                <a:pos x="connsiteX1-3" y="connsiteY1-4"/>
              </a:cxn>
              <a:cxn ang="0">
                <a:pos x="connsiteX2-5" y="connsiteY2-6"/>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 name="connsiteX0-103" fmla="*/ 1552733 w 1552733"/>
              <a:gd name="connsiteY0-104" fmla="*/ 0 h 273021"/>
              <a:gd name="connsiteX1-105" fmla="*/ 694373 w 1552733"/>
              <a:gd name="connsiteY1-106" fmla="*/ 251777 h 273021"/>
              <a:gd name="connsiteX2-107" fmla="*/ 0 w 1552733"/>
              <a:gd name="connsiteY2-108" fmla="*/ 195262 h 273021"/>
              <a:gd name="connsiteX0-109" fmla="*/ 1559083 w 1559083"/>
              <a:gd name="connsiteY0-110" fmla="*/ 0 h 300264"/>
              <a:gd name="connsiteX1-111" fmla="*/ 694373 w 1559083"/>
              <a:gd name="connsiteY1-112" fmla="*/ 277177 h 300264"/>
              <a:gd name="connsiteX2-113" fmla="*/ 0 w 1559083"/>
              <a:gd name="connsiteY2-114" fmla="*/ 220662 h 300264"/>
              <a:gd name="connsiteX0-115" fmla="*/ 1559083 w 1559083"/>
              <a:gd name="connsiteY0-116" fmla="*/ 0 h 300264"/>
              <a:gd name="connsiteX1-117" fmla="*/ 694373 w 1559083"/>
              <a:gd name="connsiteY1-118" fmla="*/ 277177 h 300264"/>
              <a:gd name="connsiteX2-119" fmla="*/ 0 w 1559083"/>
              <a:gd name="connsiteY2-120" fmla="*/ 220662 h 300264"/>
              <a:gd name="connsiteX0-121" fmla="*/ 1559083 w 1559083"/>
              <a:gd name="connsiteY0-122" fmla="*/ 0 h 345677"/>
              <a:gd name="connsiteX1-123" fmla="*/ 694373 w 1559083"/>
              <a:gd name="connsiteY1-124" fmla="*/ 334327 h 345677"/>
              <a:gd name="connsiteX2-125" fmla="*/ 0 w 1559083"/>
              <a:gd name="connsiteY2-126" fmla="*/ 220662 h 345677"/>
              <a:gd name="connsiteX0-127" fmla="*/ 1559083 w 1559083"/>
              <a:gd name="connsiteY0-128" fmla="*/ 0 h 334334"/>
              <a:gd name="connsiteX1-129" fmla="*/ 694373 w 1559083"/>
              <a:gd name="connsiteY1-130" fmla="*/ 334327 h 334334"/>
              <a:gd name="connsiteX2-131" fmla="*/ 0 w 1559083"/>
              <a:gd name="connsiteY2-132" fmla="*/ 220662 h 334334"/>
              <a:gd name="connsiteX0-133" fmla="*/ 1559083 w 1559083"/>
              <a:gd name="connsiteY0-134" fmla="*/ 0 h 334334"/>
              <a:gd name="connsiteX1-135" fmla="*/ 694373 w 1559083"/>
              <a:gd name="connsiteY1-136" fmla="*/ 334327 h 334334"/>
              <a:gd name="connsiteX2-137" fmla="*/ 0 w 1559083"/>
              <a:gd name="connsiteY2-138" fmla="*/ 220662 h 334334"/>
              <a:gd name="connsiteX0-139" fmla="*/ 1559083 w 1559083"/>
              <a:gd name="connsiteY0-140" fmla="*/ 0 h 462919"/>
              <a:gd name="connsiteX1-141" fmla="*/ 632461 w 1559083"/>
              <a:gd name="connsiteY1-142" fmla="*/ 462915 h 462919"/>
              <a:gd name="connsiteX2-143" fmla="*/ 0 w 1559083"/>
              <a:gd name="connsiteY2-144" fmla="*/ 220662 h 462919"/>
              <a:gd name="connsiteX0-145" fmla="*/ 1716245 w 1716245"/>
              <a:gd name="connsiteY0-146" fmla="*/ 0 h 478467"/>
              <a:gd name="connsiteX1-147" fmla="*/ 789623 w 1716245"/>
              <a:gd name="connsiteY1-148" fmla="*/ 462915 h 478467"/>
              <a:gd name="connsiteX2-149" fmla="*/ 0 w 1716245"/>
              <a:gd name="connsiteY2-150" fmla="*/ 325437 h 478467"/>
              <a:gd name="connsiteX0-151" fmla="*/ 1716245 w 1716360"/>
              <a:gd name="connsiteY0-152" fmla="*/ 0 h 478467"/>
              <a:gd name="connsiteX1-153" fmla="*/ 789623 w 1716360"/>
              <a:gd name="connsiteY1-154" fmla="*/ 462915 h 478467"/>
              <a:gd name="connsiteX2-155" fmla="*/ 0 w 1716360"/>
              <a:gd name="connsiteY2-156" fmla="*/ 325437 h 478467"/>
              <a:gd name="connsiteX0-157" fmla="*/ 1716245 w 1716341"/>
              <a:gd name="connsiteY0-158" fmla="*/ 0 h 464397"/>
              <a:gd name="connsiteX1-159" fmla="*/ 789623 w 1716341"/>
              <a:gd name="connsiteY1-160" fmla="*/ 462915 h 464397"/>
              <a:gd name="connsiteX2-161" fmla="*/ 0 w 1716341"/>
              <a:gd name="connsiteY2-162" fmla="*/ 325437 h 464397"/>
              <a:gd name="connsiteX0-163" fmla="*/ 1716245 w 1716336"/>
              <a:gd name="connsiteY0-164" fmla="*/ 0 h 415251"/>
              <a:gd name="connsiteX1-165" fmla="*/ 741998 w 1716336"/>
              <a:gd name="connsiteY1-166" fmla="*/ 410528 h 415251"/>
              <a:gd name="connsiteX2-167" fmla="*/ 0 w 1716336"/>
              <a:gd name="connsiteY2-168" fmla="*/ 325437 h 415251"/>
              <a:gd name="connsiteX0-169" fmla="*/ 1716245 w 1716245"/>
              <a:gd name="connsiteY0-170" fmla="*/ 0 h 415251"/>
              <a:gd name="connsiteX1-171" fmla="*/ 741998 w 1716245"/>
              <a:gd name="connsiteY1-172" fmla="*/ 410528 h 415251"/>
              <a:gd name="connsiteX2-173" fmla="*/ 0 w 1716245"/>
              <a:gd name="connsiteY2-174" fmla="*/ 325437 h 415251"/>
              <a:gd name="connsiteX0-175" fmla="*/ 1716245 w 1716245"/>
              <a:gd name="connsiteY0-176" fmla="*/ 0 h 342919"/>
              <a:gd name="connsiteX1-177" fmla="*/ 576898 w 1716245"/>
              <a:gd name="connsiteY1-178" fmla="*/ 93028 h 342919"/>
              <a:gd name="connsiteX2-179" fmla="*/ 0 w 1716245"/>
              <a:gd name="connsiteY2-180" fmla="*/ 325437 h 342919"/>
              <a:gd name="connsiteX0-181" fmla="*/ 1811495 w 1811495"/>
              <a:gd name="connsiteY0-182" fmla="*/ 163513 h 381768"/>
              <a:gd name="connsiteX1-183" fmla="*/ 672148 w 1811495"/>
              <a:gd name="connsiteY1-184" fmla="*/ 256541 h 381768"/>
              <a:gd name="connsiteX2-185" fmla="*/ 0 w 1811495"/>
              <a:gd name="connsiteY2-186" fmla="*/ 0 h 381768"/>
              <a:gd name="connsiteX0-187" fmla="*/ 1811495 w 1811495"/>
              <a:gd name="connsiteY0-188" fmla="*/ 163513 h 381768"/>
              <a:gd name="connsiteX1-189" fmla="*/ 672148 w 1811495"/>
              <a:gd name="connsiteY1-190" fmla="*/ 256541 h 381768"/>
              <a:gd name="connsiteX2-191" fmla="*/ 0 w 1811495"/>
              <a:gd name="connsiteY2-192" fmla="*/ 0 h 381768"/>
              <a:gd name="connsiteX0-193" fmla="*/ 1811495 w 1811495"/>
              <a:gd name="connsiteY0-194" fmla="*/ 163513 h 399364"/>
              <a:gd name="connsiteX1-195" fmla="*/ 672148 w 1811495"/>
              <a:gd name="connsiteY1-196" fmla="*/ 256541 h 399364"/>
              <a:gd name="connsiteX2-197" fmla="*/ 0 w 1811495"/>
              <a:gd name="connsiteY2-198" fmla="*/ 0 h 399364"/>
              <a:gd name="connsiteX0-199" fmla="*/ 1811495 w 1811495"/>
              <a:gd name="connsiteY0-200" fmla="*/ 163513 h 421548"/>
              <a:gd name="connsiteX1-201" fmla="*/ 646748 w 1811495"/>
              <a:gd name="connsiteY1-202" fmla="*/ 307341 h 421548"/>
              <a:gd name="connsiteX2-203" fmla="*/ 0 w 1811495"/>
              <a:gd name="connsiteY2-204" fmla="*/ 0 h 421548"/>
              <a:gd name="connsiteX0-205" fmla="*/ 1811495 w 1811495"/>
              <a:gd name="connsiteY0-206" fmla="*/ 163513 h 405972"/>
              <a:gd name="connsiteX1-207" fmla="*/ 646748 w 1811495"/>
              <a:gd name="connsiteY1-208" fmla="*/ 307341 h 405972"/>
              <a:gd name="connsiteX2-209" fmla="*/ 0 w 1811495"/>
              <a:gd name="connsiteY2-210" fmla="*/ 0 h 405972"/>
            </a:gdLst>
            <a:ahLst/>
            <a:cxnLst>
              <a:cxn ang="0">
                <a:pos x="connsiteX0-1" y="connsiteY0-2"/>
              </a:cxn>
              <a:cxn ang="0">
                <a:pos x="connsiteX1-3" y="connsiteY1-4"/>
              </a:cxn>
              <a:cxn ang="0">
                <a:pos x="connsiteX2-5" y="connsiteY2-6"/>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07041" y="479236"/>
            <a:ext cx="7747959" cy="584775"/>
          </a:xfrm>
          <a:prstGeom prst="rect">
            <a:avLst/>
          </a:prstGeom>
          <a:noFill/>
        </p:spPr>
        <p:txBody>
          <a:bodyPr wrap="square" rtlCol="0">
            <a:spAutoFit/>
          </a:bodyPr>
          <a:lstStyle/>
          <a:p>
            <a:r>
              <a:rPr lang="en-US" altLang="zh-CN" sz="3200" b="1" spc="100" dirty="0">
                <a:latin typeface="Times New Roman" panose="02020603050405020304" pitchFamily="18" charset="0"/>
                <a:ea typeface="微软雅黑" panose="020B0503020204020204" pitchFamily="34" charset="-122"/>
                <a:cs typeface="Times New Roman" panose="02020603050405020304" pitchFamily="18" charset="0"/>
              </a:rPr>
              <a:t>Enter the contract on the web</a:t>
            </a:r>
            <a:endParaRPr lang="zh-CN" altLang="en-US" sz="32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4369759" y="1162874"/>
            <a:ext cx="7315200" cy="5215890"/>
          </a:xfrm>
          <a:prstGeom prst="rect">
            <a:avLst/>
          </a:prstGeom>
        </p:spPr>
      </p:pic>
      <p:sp>
        <p:nvSpPr>
          <p:cNvPr id="8" name="文本框 7"/>
          <p:cNvSpPr txBox="1"/>
          <p:nvPr/>
        </p:nvSpPr>
        <p:spPr>
          <a:xfrm>
            <a:off x="190500" y="1781810"/>
            <a:ext cx="3639185" cy="4708981"/>
          </a:xfrm>
          <a:prstGeom prst="rect">
            <a:avLst/>
          </a:prstGeom>
        </p:spPr>
        <p:txBody>
          <a:bodyPr wrap="square">
            <a:spAutoFit/>
            <a:extLst>
              <a:ext uri="{4A0BC546-FE56-4ADE-93B0-CB8AF2F6F144}">
                <wpsdc:textFrameExt xmlns:wpsdc="http://www.wps.cn/officeDocument/2022/drawingmlCustomData" xmlns="" type="text"/>
              </a:ext>
            </a:extLst>
          </a:bodyPr>
          <a:lstStyle/>
          <a:p>
            <a:pPr indent="457200" algn="just"/>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There are 3 sections on our website, on the left side you can enter the smart contract that needs to be detected, after clicking on detect the original smart contract that we entered will be displayed in the middle, and in the result section the results of the detection will be displayed. The output clearly shows how many vulnerabilities have been detected and on what line they appear, with a link to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github</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as a reference to the vulnerability.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rcRect l="24536" t="9830" r="24399" b="10042"/>
          <a:stretch>
            <a:fillRect/>
          </a:stretch>
        </p:blipFill>
        <p:spPr>
          <a:xfrm>
            <a:off x="2096606" y="950764"/>
            <a:ext cx="7669694" cy="5798290"/>
          </a:xfrm>
          <a:prstGeom prst="rect">
            <a:avLst/>
          </a:prstGeom>
          <a:noFill/>
          <a:ln>
            <a:noFill/>
          </a:ln>
        </p:spPr>
      </p:pic>
      <p:sp>
        <p:nvSpPr>
          <p:cNvPr id="5" name="文本框 4"/>
          <p:cNvSpPr txBox="1"/>
          <p:nvPr/>
        </p:nvSpPr>
        <p:spPr>
          <a:xfrm>
            <a:off x="521806" y="412279"/>
            <a:ext cx="6933302" cy="646331"/>
          </a:xfrm>
          <a:prstGeom prst="rect">
            <a:avLst/>
          </a:prstGeom>
          <a:noFill/>
        </p:spPr>
        <p:txBody>
          <a:bodyPr wrap="square">
            <a:spAutoFit/>
          </a:bodyPr>
          <a:lstStyle/>
          <a:p>
            <a:r>
              <a:rPr lang="en-US" altLang="zh-CN" sz="3600" b="1" dirty="0">
                <a:latin typeface="Times New Roman" panose="02020603050405020304" pitchFamily="18" charset="0"/>
                <a:cs typeface="Times New Roman" panose="02020603050405020304" pitchFamily="18" charset="0"/>
              </a:rPr>
              <a:t>Access Control</a:t>
            </a:r>
            <a:endParaRPr lang="zh-CN" altLang="en-US" sz="3600" b="1"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rcRect l="22901" t="8983" r="23787" b="10890"/>
          <a:stretch>
            <a:fillRect/>
          </a:stretch>
        </p:blipFill>
        <p:spPr>
          <a:xfrm>
            <a:off x="1646292" y="793854"/>
            <a:ext cx="8132707" cy="5889201"/>
          </a:xfrm>
          <a:prstGeom prst="rect">
            <a:avLst/>
          </a:prstGeom>
          <a:noFill/>
          <a:ln>
            <a:noFill/>
          </a:ln>
        </p:spPr>
      </p:pic>
      <p:sp>
        <p:nvSpPr>
          <p:cNvPr id="5" name="文本框 4"/>
          <p:cNvSpPr txBox="1"/>
          <p:nvPr/>
        </p:nvSpPr>
        <p:spPr>
          <a:xfrm>
            <a:off x="476921" y="439911"/>
            <a:ext cx="6933302" cy="707886"/>
          </a:xfrm>
          <a:prstGeom prst="rect">
            <a:avLst/>
          </a:prstGeom>
          <a:noFill/>
        </p:spPr>
        <p:txBody>
          <a:bodyPr wrap="square">
            <a:spAutoFit/>
          </a:bodyPr>
          <a:lstStyle/>
          <a:p>
            <a:r>
              <a:rPr lang="en-US" altLang="zh-CN" sz="4000" b="1" dirty="0">
                <a:latin typeface="Times New Roman" panose="02020603050405020304" pitchFamily="18" charset="0"/>
                <a:cs typeface="Times New Roman" panose="02020603050405020304" pitchFamily="18" charset="0"/>
              </a:rPr>
              <a:t>Gas Limit</a:t>
            </a:r>
            <a:endParaRPr lang="zh-CN" altLang="en-US" sz="4000" b="1"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brightnessContrast bright="-77000"/>
                    </a14:imgEffect>
                    <a14:imgEffect>
                      <a14:saturation sat="0"/>
                    </a14:imgEffect>
                  </a14:imgLayer>
                </a14:imgProps>
              </a:ext>
            </a:extLst>
          </a:blip>
          <a:stretch>
            <a:fillRect/>
          </a:stretch>
        </p:blipFill>
        <p:spPr>
          <a:xfrm>
            <a:off x="9375224" y="372465"/>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rightnessContrast bright="-3000"/>
                    </a14:imgEffect>
                    <a14:imgEffect>
                      <a14:saturation sat="99000"/>
                    </a14:imgEffect>
                  </a14:imgLayer>
                </a14:imgProps>
              </a:ext>
            </a:extLst>
          </a:blip>
          <a:stretch>
            <a:fillRect/>
          </a:stretch>
        </p:blipFill>
        <p:spPr>
          <a:xfrm flipH="1" flipV="1">
            <a:off x="-3228847" y="-544459"/>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57452" y="4007408"/>
            <a:ext cx="4395677" cy="1754326"/>
          </a:xfrm>
          <a:prstGeom prst="rect">
            <a:avLst/>
          </a:prstGeom>
          <a:noFill/>
        </p:spPr>
        <p:txBody>
          <a:bodyPr wrap="square" rtlCol="0">
            <a:spAutoFit/>
          </a:bodyPr>
          <a:lstStyle/>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Problem definition </a:t>
            </a:r>
          </a:p>
          <a:p>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&amp; Objectives</a:t>
            </a:r>
            <a:endParaRPr lang="zh-CN" altLang="en-US" sz="3600" spc="1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1</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Lst>
            <a:ahLst/>
            <a:cxnLst>
              <a:cxn ang="0">
                <a:pos x="connsiteX0-1" y="connsiteY0-2"/>
              </a:cxn>
              <a:cxn ang="0">
                <a:pos x="connsiteX1-3" y="connsiteY1-4"/>
              </a:cxn>
              <a:cxn ang="0">
                <a:pos x="connsiteX2-5" y="connsiteY2-6"/>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1" fmla="*/ 1130300 w 1130300"/>
              <a:gd name="connsiteY0-2" fmla="*/ 0 h 457200"/>
              <a:gd name="connsiteX1-3" fmla="*/ 800100 w 1130300"/>
              <a:gd name="connsiteY1-4" fmla="*/ 355600 h 457200"/>
              <a:gd name="connsiteX2-5" fmla="*/ 0 w 1130300"/>
              <a:gd name="connsiteY2-6" fmla="*/ 457200 h 457200"/>
              <a:gd name="connsiteX0-7" fmla="*/ 1130300 w 1130300"/>
              <a:gd name="connsiteY0-8" fmla="*/ 0 h 457200"/>
              <a:gd name="connsiteX1-9" fmla="*/ 800100 w 1130300"/>
              <a:gd name="connsiteY1-10" fmla="*/ 355600 h 457200"/>
              <a:gd name="connsiteX2-11" fmla="*/ 0 w 1130300"/>
              <a:gd name="connsiteY2-12" fmla="*/ 457200 h 457200"/>
              <a:gd name="connsiteX0-13" fmla="*/ 1130300 w 1130300"/>
              <a:gd name="connsiteY0-14" fmla="*/ 0 h 457200"/>
              <a:gd name="connsiteX1-15" fmla="*/ 800100 w 1130300"/>
              <a:gd name="connsiteY1-16" fmla="*/ 355600 h 457200"/>
              <a:gd name="connsiteX2-17" fmla="*/ 0 w 1130300"/>
              <a:gd name="connsiteY2-18" fmla="*/ 457200 h 457200"/>
              <a:gd name="connsiteX0-19" fmla="*/ 1135062 w 1135062"/>
              <a:gd name="connsiteY0-20" fmla="*/ 0 h 447675"/>
              <a:gd name="connsiteX1-21" fmla="*/ 800100 w 1135062"/>
              <a:gd name="connsiteY1-22" fmla="*/ 346075 h 447675"/>
              <a:gd name="connsiteX2-23" fmla="*/ 0 w 1135062"/>
              <a:gd name="connsiteY2-24" fmla="*/ 447675 h 447675"/>
              <a:gd name="connsiteX0-25" fmla="*/ 1118393 w 1118393"/>
              <a:gd name="connsiteY0-26" fmla="*/ 0 h 433387"/>
              <a:gd name="connsiteX1-27" fmla="*/ 800100 w 1118393"/>
              <a:gd name="connsiteY1-28" fmla="*/ 331787 h 433387"/>
              <a:gd name="connsiteX2-29" fmla="*/ 0 w 1118393"/>
              <a:gd name="connsiteY2-30" fmla="*/ 433387 h 433387"/>
              <a:gd name="connsiteX0-31" fmla="*/ 1118393 w 1118393"/>
              <a:gd name="connsiteY0-32" fmla="*/ 0 h 433387"/>
              <a:gd name="connsiteX1-33" fmla="*/ 733425 w 1118393"/>
              <a:gd name="connsiteY1-34" fmla="*/ 353218 h 433387"/>
              <a:gd name="connsiteX2-35" fmla="*/ 0 w 1118393"/>
              <a:gd name="connsiteY2-36" fmla="*/ 433387 h 433387"/>
              <a:gd name="connsiteX0-37" fmla="*/ 1118393 w 1118393"/>
              <a:gd name="connsiteY0-38" fmla="*/ 0 h 433387"/>
              <a:gd name="connsiteX1-39" fmla="*/ 733425 w 1118393"/>
              <a:gd name="connsiteY1-40" fmla="*/ 353218 h 433387"/>
              <a:gd name="connsiteX2-41" fmla="*/ 0 w 1118393"/>
              <a:gd name="connsiteY2-42" fmla="*/ 433387 h 433387"/>
              <a:gd name="connsiteX0-43" fmla="*/ 1118393 w 1118393"/>
              <a:gd name="connsiteY0-44" fmla="*/ 0 h 433387"/>
              <a:gd name="connsiteX1-45" fmla="*/ 664845 w 1118393"/>
              <a:gd name="connsiteY1-46" fmla="*/ 261778 h 433387"/>
              <a:gd name="connsiteX2-47" fmla="*/ 0 w 1118393"/>
              <a:gd name="connsiteY2-48" fmla="*/ 433387 h 433387"/>
              <a:gd name="connsiteX0-49" fmla="*/ 1118393 w 1118393"/>
              <a:gd name="connsiteY0-50" fmla="*/ 0 h 433387"/>
              <a:gd name="connsiteX1-51" fmla="*/ 664845 w 1118393"/>
              <a:gd name="connsiteY1-52" fmla="*/ 261778 h 433387"/>
              <a:gd name="connsiteX2-53" fmla="*/ 0 w 1118393"/>
              <a:gd name="connsiteY2-54" fmla="*/ 433387 h 433387"/>
              <a:gd name="connsiteX0-55" fmla="*/ 1118393 w 1118393"/>
              <a:gd name="connsiteY0-56" fmla="*/ 0 h 433387"/>
              <a:gd name="connsiteX1-57" fmla="*/ 664845 w 1118393"/>
              <a:gd name="connsiteY1-58" fmla="*/ 330358 h 433387"/>
              <a:gd name="connsiteX2-59" fmla="*/ 0 w 1118393"/>
              <a:gd name="connsiteY2-60" fmla="*/ 433387 h 433387"/>
              <a:gd name="connsiteX0-61" fmla="*/ 1171733 w 1171733"/>
              <a:gd name="connsiteY0-62" fmla="*/ 0 h 342127"/>
              <a:gd name="connsiteX1-63" fmla="*/ 718185 w 1171733"/>
              <a:gd name="connsiteY1-64" fmla="*/ 330358 h 342127"/>
              <a:gd name="connsiteX2-65" fmla="*/ 0 w 1171733"/>
              <a:gd name="connsiteY2-66" fmla="*/ 280987 h 342127"/>
              <a:gd name="connsiteX0-67" fmla="*/ 1171733 w 1171733"/>
              <a:gd name="connsiteY0-68" fmla="*/ 0 h 360283"/>
              <a:gd name="connsiteX1-69" fmla="*/ 718185 w 1171733"/>
              <a:gd name="connsiteY1-70" fmla="*/ 330358 h 360283"/>
              <a:gd name="connsiteX2-71" fmla="*/ 0 w 1171733"/>
              <a:gd name="connsiteY2-72" fmla="*/ 280987 h 360283"/>
              <a:gd name="connsiteX0-73" fmla="*/ 1184433 w 1184433"/>
              <a:gd name="connsiteY0-74" fmla="*/ 0 h 363685"/>
              <a:gd name="connsiteX1-75" fmla="*/ 718185 w 1184433"/>
              <a:gd name="connsiteY1-76" fmla="*/ 333533 h 363685"/>
              <a:gd name="connsiteX2-77" fmla="*/ 0 w 1184433"/>
              <a:gd name="connsiteY2-78" fmla="*/ 284162 h 363685"/>
              <a:gd name="connsiteX0-79" fmla="*/ 1184433 w 1184433"/>
              <a:gd name="connsiteY0-80" fmla="*/ 0 h 373350"/>
              <a:gd name="connsiteX1-81" fmla="*/ 770573 w 1184433"/>
              <a:gd name="connsiteY1-82" fmla="*/ 347821 h 373350"/>
              <a:gd name="connsiteX2-83" fmla="*/ 0 w 1184433"/>
              <a:gd name="connsiteY2-84" fmla="*/ 284162 h 373350"/>
              <a:gd name="connsiteX0-85" fmla="*/ 1184433 w 1184433"/>
              <a:gd name="connsiteY0-86" fmla="*/ 0 h 381795"/>
              <a:gd name="connsiteX1-87" fmla="*/ 770573 w 1184433"/>
              <a:gd name="connsiteY1-88" fmla="*/ 347821 h 381795"/>
              <a:gd name="connsiteX2-89" fmla="*/ 0 w 1184433"/>
              <a:gd name="connsiteY2-90" fmla="*/ 284162 h 381795"/>
              <a:gd name="connsiteX0-91" fmla="*/ 1184433 w 1184433"/>
              <a:gd name="connsiteY0-92" fmla="*/ 0 h 376765"/>
              <a:gd name="connsiteX1-93" fmla="*/ 694373 w 1184433"/>
              <a:gd name="connsiteY1-94" fmla="*/ 340677 h 376765"/>
              <a:gd name="connsiteX2-95" fmla="*/ 0 w 1184433"/>
              <a:gd name="connsiteY2-96" fmla="*/ 284162 h 376765"/>
              <a:gd name="connsiteX0-97" fmla="*/ 1184433 w 1184433"/>
              <a:gd name="connsiteY0-98" fmla="*/ 0 h 372573"/>
              <a:gd name="connsiteX1-99" fmla="*/ 694373 w 1184433"/>
              <a:gd name="connsiteY1-100" fmla="*/ 340677 h 372573"/>
              <a:gd name="connsiteX2-101" fmla="*/ 0 w 1184433"/>
              <a:gd name="connsiteY2-102" fmla="*/ 284162 h 372573"/>
              <a:gd name="connsiteX0-103" fmla="*/ 1552733 w 1552733"/>
              <a:gd name="connsiteY0-104" fmla="*/ 0 h 273021"/>
              <a:gd name="connsiteX1-105" fmla="*/ 694373 w 1552733"/>
              <a:gd name="connsiteY1-106" fmla="*/ 251777 h 273021"/>
              <a:gd name="connsiteX2-107" fmla="*/ 0 w 1552733"/>
              <a:gd name="connsiteY2-108" fmla="*/ 195262 h 273021"/>
              <a:gd name="connsiteX0-109" fmla="*/ 1559083 w 1559083"/>
              <a:gd name="connsiteY0-110" fmla="*/ 0 h 300264"/>
              <a:gd name="connsiteX1-111" fmla="*/ 694373 w 1559083"/>
              <a:gd name="connsiteY1-112" fmla="*/ 277177 h 300264"/>
              <a:gd name="connsiteX2-113" fmla="*/ 0 w 1559083"/>
              <a:gd name="connsiteY2-114" fmla="*/ 220662 h 300264"/>
              <a:gd name="connsiteX0-115" fmla="*/ 1559083 w 1559083"/>
              <a:gd name="connsiteY0-116" fmla="*/ 0 h 300264"/>
              <a:gd name="connsiteX1-117" fmla="*/ 694373 w 1559083"/>
              <a:gd name="connsiteY1-118" fmla="*/ 277177 h 300264"/>
              <a:gd name="connsiteX2-119" fmla="*/ 0 w 1559083"/>
              <a:gd name="connsiteY2-120" fmla="*/ 220662 h 300264"/>
              <a:gd name="connsiteX0-121" fmla="*/ 1559083 w 1559083"/>
              <a:gd name="connsiteY0-122" fmla="*/ 0 h 345677"/>
              <a:gd name="connsiteX1-123" fmla="*/ 694373 w 1559083"/>
              <a:gd name="connsiteY1-124" fmla="*/ 334327 h 345677"/>
              <a:gd name="connsiteX2-125" fmla="*/ 0 w 1559083"/>
              <a:gd name="connsiteY2-126" fmla="*/ 220662 h 345677"/>
              <a:gd name="connsiteX0-127" fmla="*/ 1559083 w 1559083"/>
              <a:gd name="connsiteY0-128" fmla="*/ 0 h 334334"/>
              <a:gd name="connsiteX1-129" fmla="*/ 694373 w 1559083"/>
              <a:gd name="connsiteY1-130" fmla="*/ 334327 h 334334"/>
              <a:gd name="connsiteX2-131" fmla="*/ 0 w 1559083"/>
              <a:gd name="connsiteY2-132" fmla="*/ 220662 h 334334"/>
              <a:gd name="connsiteX0-133" fmla="*/ 1559083 w 1559083"/>
              <a:gd name="connsiteY0-134" fmla="*/ 0 h 334334"/>
              <a:gd name="connsiteX1-135" fmla="*/ 694373 w 1559083"/>
              <a:gd name="connsiteY1-136" fmla="*/ 334327 h 334334"/>
              <a:gd name="connsiteX2-137" fmla="*/ 0 w 1559083"/>
              <a:gd name="connsiteY2-138" fmla="*/ 220662 h 334334"/>
              <a:gd name="connsiteX0-139" fmla="*/ 1559083 w 1559083"/>
              <a:gd name="connsiteY0-140" fmla="*/ 0 h 462919"/>
              <a:gd name="connsiteX1-141" fmla="*/ 632461 w 1559083"/>
              <a:gd name="connsiteY1-142" fmla="*/ 462915 h 462919"/>
              <a:gd name="connsiteX2-143" fmla="*/ 0 w 1559083"/>
              <a:gd name="connsiteY2-144" fmla="*/ 220662 h 462919"/>
              <a:gd name="connsiteX0-145" fmla="*/ 1716245 w 1716245"/>
              <a:gd name="connsiteY0-146" fmla="*/ 0 h 478467"/>
              <a:gd name="connsiteX1-147" fmla="*/ 789623 w 1716245"/>
              <a:gd name="connsiteY1-148" fmla="*/ 462915 h 478467"/>
              <a:gd name="connsiteX2-149" fmla="*/ 0 w 1716245"/>
              <a:gd name="connsiteY2-150" fmla="*/ 325437 h 478467"/>
              <a:gd name="connsiteX0-151" fmla="*/ 1716245 w 1716360"/>
              <a:gd name="connsiteY0-152" fmla="*/ 0 h 478467"/>
              <a:gd name="connsiteX1-153" fmla="*/ 789623 w 1716360"/>
              <a:gd name="connsiteY1-154" fmla="*/ 462915 h 478467"/>
              <a:gd name="connsiteX2-155" fmla="*/ 0 w 1716360"/>
              <a:gd name="connsiteY2-156" fmla="*/ 325437 h 478467"/>
              <a:gd name="connsiteX0-157" fmla="*/ 1716245 w 1716341"/>
              <a:gd name="connsiteY0-158" fmla="*/ 0 h 464397"/>
              <a:gd name="connsiteX1-159" fmla="*/ 789623 w 1716341"/>
              <a:gd name="connsiteY1-160" fmla="*/ 462915 h 464397"/>
              <a:gd name="connsiteX2-161" fmla="*/ 0 w 1716341"/>
              <a:gd name="connsiteY2-162" fmla="*/ 325437 h 464397"/>
              <a:gd name="connsiteX0-163" fmla="*/ 1716245 w 1716336"/>
              <a:gd name="connsiteY0-164" fmla="*/ 0 h 415251"/>
              <a:gd name="connsiteX1-165" fmla="*/ 741998 w 1716336"/>
              <a:gd name="connsiteY1-166" fmla="*/ 410528 h 415251"/>
              <a:gd name="connsiteX2-167" fmla="*/ 0 w 1716336"/>
              <a:gd name="connsiteY2-168" fmla="*/ 325437 h 415251"/>
              <a:gd name="connsiteX0-169" fmla="*/ 1716245 w 1716245"/>
              <a:gd name="connsiteY0-170" fmla="*/ 0 h 415251"/>
              <a:gd name="connsiteX1-171" fmla="*/ 741998 w 1716245"/>
              <a:gd name="connsiteY1-172" fmla="*/ 410528 h 415251"/>
              <a:gd name="connsiteX2-173" fmla="*/ 0 w 1716245"/>
              <a:gd name="connsiteY2-174" fmla="*/ 325437 h 415251"/>
              <a:gd name="connsiteX0-175" fmla="*/ 1716245 w 1716245"/>
              <a:gd name="connsiteY0-176" fmla="*/ 0 h 342919"/>
              <a:gd name="connsiteX1-177" fmla="*/ 576898 w 1716245"/>
              <a:gd name="connsiteY1-178" fmla="*/ 93028 h 342919"/>
              <a:gd name="connsiteX2-179" fmla="*/ 0 w 1716245"/>
              <a:gd name="connsiteY2-180" fmla="*/ 325437 h 342919"/>
              <a:gd name="connsiteX0-181" fmla="*/ 1811495 w 1811495"/>
              <a:gd name="connsiteY0-182" fmla="*/ 163513 h 381768"/>
              <a:gd name="connsiteX1-183" fmla="*/ 672148 w 1811495"/>
              <a:gd name="connsiteY1-184" fmla="*/ 256541 h 381768"/>
              <a:gd name="connsiteX2-185" fmla="*/ 0 w 1811495"/>
              <a:gd name="connsiteY2-186" fmla="*/ 0 h 381768"/>
              <a:gd name="connsiteX0-187" fmla="*/ 1811495 w 1811495"/>
              <a:gd name="connsiteY0-188" fmla="*/ 163513 h 381768"/>
              <a:gd name="connsiteX1-189" fmla="*/ 672148 w 1811495"/>
              <a:gd name="connsiteY1-190" fmla="*/ 256541 h 381768"/>
              <a:gd name="connsiteX2-191" fmla="*/ 0 w 1811495"/>
              <a:gd name="connsiteY2-192" fmla="*/ 0 h 381768"/>
              <a:gd name="connsiteX0-193" fmla="*/ 1811495 w 1811495"/>
              <a:gd name="connsiteY0-194" fmla="*/ 163513 h 399364"/>
              <a:gd name="connsiteX1-195" fmla="*/ 672148 w 1811495"/>
              <a:gd name="connsiteY1-196" fmla="*/ 256541 h 399364"/>
              <a:gd name="connsiteX2-197" fmla="*/ 0 w 1811495"/>
              <a:gd name="connsiteY2-198" fmla="*/ 0 h 399364"/>
              <a:gd name="connsiteX0-199" fmla="*/ 1811495 w 1811495"/>
              <a:gd name="connsiteY0-200" fmla="*/ 163513 h 421548"/>
              <a:gd name="connsiteX1-201" fmla="*/ 646748 w 1811495"/>
              <a:gd name="connsiteY1-202" fmla="*/ 307341 h 421548"/>
              <a:gd name="connsiteX2-203" fmla="*/ 0 w 1811495"/>
              <a:gd name="connsiteY2-204" fmla="*/ 0 h 421548"/>
              <a:gd name="connsiteX0-205" fmla="*/ 1811495 w 1811495"/>
              <a:gd name="connsiteY0-206" fmla="*/ 163513 h 405972"/>
              <a:gd name="connsiteX1-207" fmla="*/ 646748 w 1811495"/>
              <a:gd name="connsiteY1-208" fmla="*/ 307341 h 405972"/>
              <a:gd name="connsiteX2-209" fmla="*/ 0 w 1811495"/>
              <a:gd name="connsiteY2-210" fmla="*/ 0 h 405972"/>
            </a:gdLst>
            <a:ahLst/>
            <a:cxnLst>
              <a:cxn ang="0">
                <a:pos x="connsiteX0-1" y="connsiteY0-2"/>
              </a:cxn>
              <a:cxn ang="0">
                <a:pos x="connsiteX1-3" y="connsiteY1-4"/>
              </a:cxn>
              <a:cxn ang="0">
                <a:pos x="connsiteX2-5" y="connsiteY2-6"/>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rcRect l="22553" t="10797" r="23293" b="9077"/>
          <a:stretch>
            <a:fillRect/>
          </a:stretch>
        </p:blipFill>
        <p:spPr>
          <a:xfrm>
            <a:off x="1834561" y="997054"/>
            <a:ext cx="7972088" cy="5683146"/>
          </a:xfrm>
          <a:prstGeom prst="rect">
            <a:avLst/>
          </a:prstGeom>
          <a:noFill/>
          <a:ln>
            <a:noFill/>
          </a:ln>
        </p:spPr>
      </p:pic>
      <p:sp>
        <p:nvSpPr>
          <p:cNvPr id="5" name="文本框 4"/>
          <p:cNvSpPr txBox="1"/>
          <p:nvPr/>
        </p:nvSpPr>
        <p:spPr>
          <a:xfrm>
            <a:off x="386976" y="454376"/>
            <a:ext cx="6933302" cy="646331"/>
          </a:xfrm>
          <a:prstGeom prst="rect">
            <a:avLst/>
          </a:prstGeom>
          <a:noFill/>
        </p:spPr>
        <p:txBody>
          <a:bodyPr wrap="square">
            <a:spAutoFit/>
          </a:bodyPr>
          <a:lstStyle/>
          <a:p>
            <a:r>
              <a:rPr lang="en-US" altLang="zh-CN" sz="3600" b="1" kern="1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nsecure</a:t>
            </a:r>
            <a:r>
              <a:rPr lang="en-US" altLang="zh-CN" sz="3600" b="1" kern="100" dirty="0">
                <a:latin typeface="Times New Roman" panose="02020603050405020304" pitchFamily="18" charset="0"/>
                <a:ea typeface="宋体" panose="02010600030101010101" pitchFamily="2" charset="-122"/>
                <a:cs typeface="Times New Roman" panose="02020603050405020304" pitchFamily="18" charset="0"/>
              </a:rPr>
              <a:t> R</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andomness</a:t>
            </a:r>
            <a:endParaRPr lang="zh-CN" altLang="en-US" sz="3600" b="1"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50661" y="454376"/>
            <a:ext cx="6933302" cy="646331"/>
          </a:xfrm>
          <a:prstGeom prst="rect">
            <a:avLst/>
          </a:prstGeom>
          <a:noFill/>
        </p:spPr>
        <p:txBody>
          <a:bodyPr wrap="square">
            <a:spAutoFit/>
          </a:bodyPr>
          <a:lstStyle/>
          <a:p>
            <a:r>
              <a:rPr lang="en-US" altLang="zh-CN" sz="3600"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eentrancy Attack</a:t>
            </a:r>
            <a:endParaRPr lang="zh-CN" altLang="en-US" sz="36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rcRect l="22903" t="9830" r="23377" b="8770"/>
          <a:stretch>
            <a:fillRect/>
          </a:stretch>
        </p:blipFill>
        <p:spPr>
          <a:xfrm>
            <a:off x="1841649" y="997054"/>
            <a:ext cx="7975451" cy="5822385"/>
          </a:xfrm>
          <a:prstGeom prst="rect">
            <a:avLst/>
          </a:prstGeom>
          <a:noFill/>
          <a:ln>
            <a:no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3798" y="454376"/>
            <a:ext cx="6933302" cy="646331"/>
          </a:xfrm>
          <a:prstGeom prst="rect">
            <a:avLst/>
          </a:prstGeom>
          <a:noFill/>
        </p:spPr>
        <p:txBody>
          <a:bodyPr wrap="square">
            <a:spAutoFit/>
          </a:bodyPr>
          <a:lstStyle/>
          <a:p>
            <a:r>
              <a:rPr lang="en-US" altLang="zh-CN" sz="3600" b="1" kern="1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imestamp</a:t>
            </a:r>
            <a:r>
              <a:rPr lang="en-US" altLang="zh-CN" sz="3600" b="1" kern="100" dirty="0">
                <a:latin typeface="Times New Roman" panose="02020603050405020304" pitchFamily="18" charset="0"/>
                <a:ea typeface="宋体" panose="02010600030101010101" pitchFamily="2" charset="-122"/>
                <a:cs typeface="Times New Roman" panose="02020603050405020304" pitchFamily="18" charset="0"/>
              </a:rPr>
              <a:t> D</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ependence</a:t>
            </a:r>
            <a:endParaRPr lang="zh-CN" altLang="en-US" sz="36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rcRect l="23718" t="13645" r="23991" b="11315"/>
          <a:stretch>
            <a:fillRect/>
          </a:stretch>
        </p:blipFill>
        <p:spPr>
          <a:xfrm>
            <a:off x="1710154" y="997054"/>
            <a:ext cx="8310146" cy="5745684"/>
          </a:xfrm>
          <a:prstGeom prst="rect">
            <a:avLst/>
          </a:prstGeom>
          <a:noFill/>
          <a:ln>
            <a:no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392821"/>
            <a:ext cx="5346543" cy="707886"/>
          </a:xfrm>
          <a:prstGeom prst="rect">
            <a:avLst/>
          </a:prstGeom>
          <a:noFill/>
        </p:spPr>
        <p:txBody>
          <a:bodyPr wrap="square" rtlCol="0">
            <a:spAutoFit/>
          </a:bodyPr>
          <a:lstStyle/>
          <a:p>
            <a:r>
              <a:rPr lang="en-US" altLang="zh-CN" sz="4000" b="1" spc="100" dirty="0">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40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10000"/>
                    </a14:imgEffect>
                    <a14:imgEffect>
                      <a14:saturation sat="0"/>
                    </a14:imgEffect>
                  </a14:imgLayer>
                </a14:imgProps>
              </a:ext>
            </a:extLst>
          </a:blip>
          <a:srcRect/>
          <a:stretch>
            <a:fillRect/>
          </a:stretch>
        </p:blipFill>
        <p:spPr>
          <a:xfrm>
            <a:off x="0" y="5163603"/>
            <a:ext cx="12226958" cy="1694397"/>
          </a:xfrm>
          <a:prstGeom prst="rect">
            <a:avLst/>
          </a:prstGeom>
        </p:spPr>
      </p:pic>
      <p:sp>
        <p:nvSpPr>
          <p:cNvPr id="5" name="文本框 4"/>
          <p:cNvSpPr txBox="1"/>
          <p:nvPr/>
        </p:nvSpPr>
        <p:spPr>
          <a:xfrm>
            <a:off x="293892" y="1225688"/>
            <a:ext cx="10247108" cy="5047536"/>
          </a:xfrm>
          <a:prstGeom prst="rect">
            <a:avLst/>
          </a:prstGeom>
          <a:noFill/>
        </p:spPr>
        <p:txBody>
          <a:bodyPr wrap="square">
            <a:spAutoFit/>
          </a:bodyPr>
          <a:lstStyle/>
          <a:p>
            <a:pPr>
              <a:lnSpc>
                <a:spcPts val="3000"/>
              </a:lnSpc>
            </a:pPr>
            <a:r>
              <a:rPr lang="en-US" altLang="zh-CN" sz="2400" b="1" dirty="0">
                <a:latin typeface="Times New Roman" panose="02020603050405020304" pitchFamily="18" charset="0"/>
                <a:cs typeface="Times New Roman" panose="02020603050405020304" pitchFamily="18" charset="0"/>
              </a:rPr>
              <a:t>Vulnerability Detection Platform </a:t>
            </a:r>
            <a:r>
              <a:rPr lang="en-US" altLang="zh-CN" sz="2000" dirty="0">
                <a:latin typeface="Times New Roman" panose="02020603050405020304" pitchFamily="18" charset="0"/>
                <a:cs typeface="Times New Roman" panose="02020603050405020304" pitchFamily="18" charset="0"/>
              </a:rPr>
              <a:t> We designed and implemented a vulnerability detection platform for Solidity smart contracts based on the Flask web framework. By integrating the powerful Slither static analysis tool, our platform can automatically detect common security vulnerabilities in user-uploaded Solidity smart contracts. Through this platform, we aim to provide a convenient and efficient tool to identify potential security issues in smart contracts.</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a:lnSpc>
                <a:spcPts val="3000"/>
              </a:lnSpc>
            </a:pPr>
            <a:r>
              <a:rPr lang="en-US" altLang="zh-CN" sz="2400" b="1" dirty="0">
                <a:latin typeface="Times New Roman" panose="02020603050405020304" pitchFamily="18" charset="0"/>
                <a:cs typeface="Times New Roman" panose="02020603050405020304" pitchFamily="18" charset="0"/>
              </a:rPr>
              <a:t>Platform Objective </a:t>
            </a:r>
            <a:r>
              <a:rPr lang="en-US" altLang="zh-CN" sz="2000" dirty="0">
                <a:latin typeface="Times New Roman" panose="02020603050405020304" pitchFamily="18" charset="0"/>
                <a:cs typeface="Times New Roman" panose="02020603050405020304" pitchFamily="18" charset="0"/>
              </a:rPr>
              <a:t>Our primary objective in developing this platform was to simplify the smart contract security audit process and offer an automated tool for detecting common vulnerabilities. Through deep integration with Slither, the platform is capable of quickly and accurately identifying typical security risks in smart contracts, helping developers uncover and fix these issues early to ensure the security of their contracts.</a:t>
            </a:r>
          </a:p>
          <a:p>
            <a:endParaRPr lang="en-US" altLang="zh-CN" sz="2400" b="1"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C449E-E027-91C6-3C33-BFC502B4D946}"/>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7FCBE018-8DDE-1D5D-0F0E-08AB8CC8F357}"/>
              </a:ext>
            </a:extLst>
          </p:cNvPr>
          <p:cNvSpPr txBox="1"/>
          <p:nvPr/>
        </p:nvSpPr>
        <p:spPr>
          <a:xfrm>
            <a:off x="507041" y="392821"/>
            <a:ext cx="5346543" cy="707886"/>
          </a:xfrm>
          <a:prstGeom prst="rect">
            <a:avLst/>
          </a:prstGeom>
          <a:noFill/>
        </p:spPr>
        <p:txBody>
          <a:bodyPr wrap="square" rtlCol="0">
            <a:spAutoFit/>
          </a:bodyPr>
          <a:lstStyle/>
          <a:p>
            <a:r>
              <a:rPr lang="en-US" altLang="zh-CN" sz="4000" b="1" spc="100" dirty="0">
                <a:latin typeface="Times New Roman" panose="02020603050405020304" pitchFamily="18" charset="0"/>
                <a:ea typeface="微软雅黑" panose="020B0503020204020204" pitchFamily="34" charset="-122"/>
                <a:cs typeface="Times New Roman" panose="02020603050405020304" pitchFamily="18" charset="0"/>
              </a:rPr>
              <a:t>Future Outlook</a:t>
            </a:r>
            <a:endParaRPr lang="zh-CN" altLang="en-US" sz="40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8C3A0832-BE76-B0C7-4C28-5B90E1FEF0D7}"/>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3CD477E-32F6-6A4B-01FC-0BAC0F54FD45}"/>
              </a:ext>
            </a:extLst>
          </p:cNvPr>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10000"/>
                    </a14:imgEffect>
                    <a14:imgEffect>
                      <a14:saturation sat="0"/>
                    </a14:imgEffect>
                  </a14:imgLayer>
                </a14:imgProps>
              </a:ext>
            </a:extLst>
          </a:blip>
          <a:srcRect/>
          <a:stretch>
            <a:fillRect/>
          </a:stretch>
        </p:blipFill>
        <p:spPr>
          <a:xfrm>
            <a:off x="0" y="5163603"/>
            <a:ext cx="12226958" cy="1694397"/>
          </a:xfrm>
          <a:prstGeom prst="rect">
            <a:avLst/>
          </a:prstGeom>
        </p:spPr>
      </p:pic>
      <p:sp>
        <p:nvSpPr>
          <p:cNvPr id="5" name="文本框 4">
            <a:extLst>
              <a:ext uri="{FF2B5EF4-FFF2-40B4-BE49-F238E27FC236}">
                <a16:creationId xmlns:a16="http://schemas.microsoft.com/office/drawing/2014/main" id="{92F24C41-81BE-C260-A9EB-1B4C3AD773A9}"/>
              </a:ext>
            </a:extLst>
          </p:cNvPr>
          <p:cNvSpPr txBox="1"/>
          <p:nvPr/>
        </p:nvSpPr>
        <p:spPr>
          <a:xfrm>
            <a:off x="293891" y="1225688"/>
            <a:ext cx="11555471" cy="4893647"/>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We plan to continue to improve the platform's functionality, expand its detection capabilities, and optimize the user experience. Provide security for smart contract development.</a:t>
            </a:r>
          </a:p>
          <a:p>
            <a:r>
              <a:rPr lang="en-US" altLang="zh-CN" sz="2400" dirty="0" err="1">
                <a:latin typeface="Times New Roman" panose="02020603050405020304" pitchFamily="18" charset="0"/>
                <a:cs typeface="Times New Roman" panose="02020603050405020304" pitchFamily="18" charset="0"/>
              </a:rPr>
              <a:t>BrokerChain</a:t>
            </a:r>
            <a:r>
              <a:rPr lang="en-US" altLang="zh-CN" sz="2400" dirty="0">
                <a:latin typeface="Times New Roman" panose="02020603050405020304" pitchFamily="18" charset="0"/>
                <a:cs typeface="Times New Roman" panose="02020603050405020304" pitchFamily="18" charset="0"/>
              </a:rPr>
              <a:t> and its ecosystem:</a:t>
            </a:r>
          </a:p>
          <a:p>
            <a:r>
              <a:rPr lang="en-US" altLang="zh-CN" sz="2400" dirty="0">
                <a:latin typeface="Times New Roman" panose="02020603050405020304" pitchFamily="18" charset="0"/>
                <a:cs typeface="Times New Roman" panose="02020603050405020304" pitchFamily="18" charset="0"/>
              </a:rPr>
              <a:t>There are three main directions of development:</a:t>
            </a:r>
          </a:p>
          <a:p>
            <a:r>
              <a:rPr lang="en-US" altLang="zh-CN" sz="2400" b="1" dirty="0">
                <a:latin typeface="Times New Roman" panose="02020603050405020304" pitchFamily="18" charset="0"/>
                <a:cs typeface="Times New Roman" panose="02020603050405020304" pitchFamily="18" charset="0"/>
              </a:rPr>
              <a:t>Running time technology </a:t>
            </a:r>
          </a:p>
          <a:p>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1.Efficiency</a:t>
            </a:r>
          </a:p>
          <a:p>
            <a:r>
              <a:rPr lang="en-US" altLang="zh-CN" sz="2400" dirty="0">
                <a:latin typeface="Times New Roman" panose="02020603050405020304" pitchFamily="18" charset="0"/>
                <a:cs typeface="Times New Roman" panose="02020603050405020304" pitchFamily="18" charset="0"/>
              </a:rPr>
              <a:t>  2.Optimization for parameters</a:t>
            </a:r>
          </a:p>
          <a:p>
            <a:r>
              <a:rPr lang="en-US" altLang="zh-CN" sz="2400" dirty="0">
                <a:latin typeface="Times New Roman" panose="02020603050405020304" pitchFamily="18" charset="0"/>
                <a:cs typeface="Times New Roman" panose="02020603050405020304" pitchFamily="18" charset="0"/>
              </a:rPr>
              <a:t>  3.New consensus, cross - chain protocols </a:t>
            </a:r>
          </a:p>
          <a:p>
            <a:r>
              <a:rPr lang="en-US" altLang="zh-CN" sz="2400" b="1" dirty="0">
                <a:latin typeface="Times New Roman" panose="02020603050405020304" pitchFamily="18" charset="0"/>
                <a:cs typeface="Times New Roman" panose="02020603050405020304" pitchFamily="18" charset="0"/>
              </a:rPr>
              <a:t>Core modules</a:t>
            </a:r>
          </a:p>
          <a:p>
            <a:r>
              <a:rPr lang="en-US" altLang="zh-CN" sz="2400" dirty="0">
                <a:latin typeface="Times New Roman" panose="02020603050405020304" pitchFamily="18" charset="0"/>
                <a:cs typeface="Times New Roman" panose="02020603050405020304" pitchFamily="18" charset="0"/>
              </a:rPr>
              <a:t>  Broker Virtual Machine</a:t>
            </a:r>
          </a:p>
          <a:p>
            <a:r>
              <a:rPr lang="en-US" altLang="zh-CN" sz="2400" b="1" dirty="0">
                <a:latin typeface="Times New Roman" panose="02020603050405020304" pitchFamily="18" charset="0"/>
                <a:cs typeface="Times New Roman" panose="02020603050405020304" pitchFamily="18" charset="0"/>
              </a:rPr>
              <a:t>Ecosystem</a:t>
            </a:r>
          </a:p>
          <a:p>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Building &amp; maintaining</a:t>
            </a:r>
          </a:p>
          <a:p>
            <a:r>
              <a:rPr lang="en-US" altLang="zh-CN" sz="2400" dirty="0">
                <a:latin typeface="Times New Roman" panose="02020603050405020304" pitchFamily="18" charset="0"/>
                <a:cs typeface="Times New Roman" panose="02020603050405020304" pitchFamily="18" charset="0"/>
              </a:rPr>
              <a:t>  More </a:t>
            </a:r>
            <a:r>
              <a:rPr lang="en-US" altLang="zh-CN" sz="2400" dirty="0" err="1">
                <a:latin typeface="Times New Roman" panose="02020603050405020304" pitchFamily="18" charset="0"/>
                <a:cs typeface="Times New Roman" panose="02020603050405020304" pitchFamily="18" charset="0"/>
              </a:rPr>
              <a:t>dApps</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2756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6F77-8E93-904A-42E0-3C43EDC516D5}"/>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E9A20123-C3D1-A9E1-9241-9CF7697BE75D}"/>
              </a:ext>
            </a:extLst>
          </p:cNvPr>
          <p:cNvSpPr txBox="1"/>
          <p:nvPr/>
        </p:nvSpPr>
        <p:spPr>
          <a:xfrm>
            <a:off x="507041" y="392821"/>
            <a:ext cx="5346543" cy="707886"/>
          </a:xfrm>
          <a:prstGeom prst="rect">
            <a:avLst/>
          </a:prstGeom>
          <a:noFill/>
        </p:spPr>
        <p:txBody>
          <a:bodyPr wrap="square" rtlCol="0">
            <a:spAutoFit/>
          </a:bodyPr>
          <a:lstStyle/>
          <a:p>
            <a:r>
              <a:rPr lang="en-US" altLang="zh-CN" sz="4000" b="1" spc="100" dirty="0">
                <a:latin typeface="Times New Roman" panose="02020603050405020304" pitchFamily="18" charset="0"/>
                <a:ea typeface="微软雅黑" panose="020B0503020204020204" pitchFamily="34" charset="-122"/>
                <a:cs typeface="Times New Roman" panose="02020603050405020304" pitchFamily="18" charset="0"/>
              </a:rPr>
              <a:t>Benefits</a:t>
            </a:r>
            <a:endParaRPr lang="zh-CN" altLang="en-US" sz="4000" b="1"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47786F09-578F-169D-FB6B-92D5B4054D8D}"/>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08B1E7F-2F9A-E781-6875-3F5CDB3373A5}"/>
              </a:ext>
            </a:extLst>
          </p:cNvPr>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10000"/>
                    </a14:imgEffect>
                    <a14:imgEffect>
                      <a14:saturation sat="0"/>
                    </a14:imgEffect>
                  </a14:imgLayer>
                </a14:imgProps>
              </a:ext>
            </a:extLst>
          </a:blip>
          <a:srcRect/>
          <a:stretch>
            <a:fillRect/>
          </a:stretch>
        </p:blipFill>
        <p:spPr>
          <a:xfrm>
            <a:off x="0" y="5163603"/>
            <a:ext cx="12226958" cy="1694397"/>
          </a:xfrm>
          <a:prstGeom prst="rect">
            <a:avLst/>
          </a:prstGeom>
        </p:spPr>
      </p:pic>
      <p:sp>
        <p:nvSpPr>
          <p:cNvPr id="5" name="文本框 4">
            <a:extLst>
              <a:ext uri="{FF2B5EF4-FFF2-40B4-BE49-F238E27FC236}">
                <a16:creationId xmlns:a16="http://schemas.microsoft.com/office/drawing/2014/main" id="{AC57431C-D390-0CBB-ABC4-0DBD682EB5F7}"/>
              </a:ext>
            </a:extLst>
          </p:cNvPr>
          <p:cNvSpPr txBox="1"/>
          <p:nvPr/>
        </p:nvSpPr>
        <p:spPr>
          <a:xfrm>
            <a:off x="293892" y="1225688"/>
            <a:ext cx="10247108" cy="2677656"/>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Incentives for users to participate in Web3 (incentives for users to participate in Web3)</a:t>
            </a:r>
          </a:p>
          <a:p>
            <a:r>
              <a:rPr lang="en-US" altLang="zh-CN" sz="2400" dirty="0">
                <a:latin typeface="Times New Roman" panose="02020603050405020304" pitchFamily="18" charset="0"/>
                <a:cs typeface="Times New Roman" panose="02020603050405020304" pitchFamily="18" charset="0"/>
              </a:rPr>
              <a:t>1.TPS improvement when increasing the number of slices;</a:t>
            </a:r>
          </a:p>
          <a:p>
            <a:r>
              <a:rPr lang="en-US" altLang="zh-CN" sz="2400" dirty="0">
                <a:latin typeface="Times New Roman" panose="02020603050405020304" pitchFamily="18" charset="0"/>
                <a:cs typeface="Times New Roman" panose="02020603050405020304" pitchFamily="18" charset="0"/>
              </a:rPr>
              <a:t>2.Lower latency as transaction arrival rates change;</a:t>
            </a:r>
          </a:p>
          <a:p>
            <a:r>
              <a:rPr lang="en-US" altLang="zh-CN" sz="2400" dirty="0">
                <a:latin typeface="Times New Roman" panose="02020603050405020304" pitchFamily="18" charset="0"/>
                <a:cs typeface="Times New Roman" panose="02020603050405020304" pitchFamily="18" charset="0"/>
              </a:rPr>
              <a:t>3. Reduce the number of cross-chain transactions;</a:t>
            </a:r>
          </a:p>
          <a:p>
            <a:r>
              <a:rPr lang="en-US" altLang="zh-CN" sz="2400" dirty="0">
                <a:latin typeface="Times New Roman" panose="02020603050405020304" pitchFamily="18" charset="0"/>
                <a:cs typeface="Times New Roman" panose="02020603050405020304" pitchFamily="18" charset="0"/>
              </a:rPr>
              <a:t>4. Increased blockchain throughput;</a:t>
            </a:r>
          </a:p>
          <a:p>
            <a:r>
              <a:rPr lang="en-US" altLang="zh-CN" sz="2400" dirty="0">
                <a:latin typeface="Times New Roman" panose="02020603050405020304" pitchFamily="18" charset="0"/>
                <a:cs typeface="Times New Roman" panose="02020603050405020304" pitchFamily="18" charset="0"/>
              </a:rPr>
              <a:t>5.Significant performance improvement.</a:t>
            </a:r>
          </a:p>
        </p:txBody>
      </p:sp>
    </p:spTree>
    <p:extLst>
      <p:ext uri="{BB962C8B-B14F-4D97-AF65-F5344CB8AC3E}">
        <p14:creationId xmlns:p14="http://schemas.microsoft.com/office/powerpoint/2010/main" val="41735762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04334" y="440313"/>
            <a:ext cx="3383332" cy="646331"/>
          </a:xfrm>
          <a:prstGeom prst="rect">
            <a:avLst/>
          </a:prstGeom>
          <a:noFill/>
        </p:spPr>
        <p:txBody>
          <a:bodyPr wrap="square" rtlCol="0">
            <a:spAutoFit/>
          </a:bodyPr>
          <a:lstStyle/>
          <a:p>
            <a:pPr algn="ctr"/>
            <a:r>
              <a:rPr lang="en-US" altLang="zh-CN" sz="3600" spc="100" dirty="0">
                <a:latin typeface="Times New Roman" panose="02020603050405020304" pitchFamily="18" charset="0"/>
                <a:ea typeface="微软雅黑" panose="020B0503020204020204" pitchFamily="34" charset="-122"/>
                <a:cs typeface="Times New Roman" panose="02020603050405020304" pitchFamily="18" charset="0"/>
              </a:rPr>
              <a:t>&amp; Bibliography</a:t>
            </a:r>
            <a:endParaRPr lang="zh-CN" altLang="en-US" sz="36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300536" y="1064011"/>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Literature References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0500" y="1407967"/>
            <a:ext cx="11440160" cy="2746906"/>
          </a:xfrm>
          <a:prstGeom prst="rect">
            <a:avLst/>
          </a:prstGeom>
          <a:noFill/>
        </p:spPr>
        <p:txBody>
          <a:bodyPr wrap="square">
            <a:spAutoFit/>
          </a:bodyPr>
          <a:lstStyle/>
          <a:p>
            <a:pPr lvl="0" algn="l">
              <a:lnSpc>
                <a:spcPts val="2300"/>
              </a:lnSpc>
              <a:buSzPts val="1200"/>
              <a:tabLst>
                <a:tab pos="266700" algn="l"/>
              </a:tabLst>
            </a:pPr>
            <a:r>
              <a:rPr lang="en-US" altLang="zh-CN" sz="2000" b="1"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2"/>
              </a:rPr>
              <a:t>Ethereum Whitepaper | ethereum.org</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p>
          <a:p>
            <a:pPr lvl="0" algn="l">
              <a:lnSpc>
                <a:spcPts val="2300"/>
              </a:lnSpc>
              <a:buSzPts val="1200"/>
              <a:tabLst>
                <a:tab pos="266700" algn="l"/>
              </a:tabLst>
            </a:pP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2"/>
              </a:rPr>
              <a:t>https://ethereum.org/en/whitepaper/#a-next-generation-smart-contract-and-decentralized-application-platform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3"/>
              </a:rPr>
              <a:t>Ethereum Price, Chart, Market Cap, ETH Coin Essentials | CoinLore</a:t>
            </a:r>
            <a:endParaRPr lang="en-US" altLang="zh-CN" sz="2000" b="1" u="none" strike="noStrike"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hlinkClick r:id="rId3"/>
            </a:endParaRPr>
          </a:p>
          <a:p>
            <a:pPr lvl="0" algn="l">
              <a:lnSpc>
                <a:spcPts val="2300"/>
              </a:lnSpc>
              <a:buSzPts val="1200"/>
              <a:tabLst>
                <a:tab pos="266700" algn="l"/>
              </a:tabLst>
            </a:pP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3"/>
              </a:rPr>
              <a:t>https://www.coinlore.com/coin/ethereum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Introduction to Smart Contracts </a:t>
            </a:r>
            <a:r>
              <a:rPr lang="zh-CN" altLang="zh-CN" sz="2000" b="1"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a:t>
            </a:r>
            <a:r>
              <a:rPr lang="en-US" altLang="zh-CN" sz="2000" b="1"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 Solidity 0.8.28 documentation</a:t>
            </a:r>
            <a:endParaRPr lang="en-US" altLang="zh-CN" sz="2000" b="1" strike="noStrike" kern="100" dirty="0">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endParaRPr>
          </a:p>
          <a:p>
            <a:pPr lvl="0" algn="l">
              <a:lnSpc>
                <a:spcPts val="2300"/>
              </a:lnSpc>
              <a:buSzPts val="1200"/>
              <a:tabLst>
                <a:tab pos="266700" algn="l"/>
              </a:tabLst>
            </a:pPr>
            <a:r>
              <a:rPr lang="en-US" altLang="zh-CN" sz="2000" b="1" u="sng"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https://docs.soliditylang.org/en/v0.8.28/introduction-to-smart-contracts.html</a:t>
            </a: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p:cNvSpPr txBox="1"/>
          <p:nvPr/>
        </p:nvSpPr>
        <p:spPr>
          <a:xfrm>
            <a:off x="190500" y="4372120"/>
            <a:ext cx="11799570" cy="2155825"/>
          </a:xfrm>
          <a:prstGeom prst="rect">
            <a:avLst/>
          </a:prstGeom>
          <a:noFill/>
        </p:spPr>
        <p:txBody>
          <a:bodyPr wrap="square">
            <a:spAutoFit/>
          </a:bodyPr>
          <a:lstStyle/>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5"/>
              </a:rPr>
              <a:t>inoutcode</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5"/>
              </a:rPr>
              <a:t>/</a:t>
            </a: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5"/>
              </a:rPr>
              <a:t>ethereum_book</a:t>
            </a:r>
            <a:endPar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5"/>
            </a:endParaRPr>
          </a:p>
          <a:p>
            <a:pPr lvl="0" algn="l">
              <a:lnSpc>
                <a:spcPts val="2300"/>
              </a:lnSpc>
              <a:buSzPts val="1200"/>
              <a:tabLst>
                <a:tab pos="266700" algn="l"/>
              </a:tabLst>
            </a:pPr>
            <a:endPar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5"/>
              </a:rPr>
              <a:t>https://github.com/inoutcode/ethereum_book</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6"/>
            </a:endParaRPr>
          </a:p>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6"/>
              </a:rPr>
              <a:t>ethereum</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6"/>
              </a:rPr>
              <a:t> </a:t>
            </a:r>
            <a:r>
              <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6"/>
              </a:rPr>
              <a:t>- Google Scholar</a:t>
            </a:r>
            <a:r>
              <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lvl="0" algn="l">
              <a:lnSpc>
                <a:spcPts val="2300"/>
              </a:lnSpc>
              <a:buSzPts val="1200"/>
              <a:tabLst>
                <a:tab pos="266700" algn="l"/>
              </a:tabLst>
            </a:pPr>
            <a:endParaRPr lang="en-US" altLang="zh-CN" sz="2400" b="1" u="sng"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https://scholar.google.com/scholar?hl=en&amp;as_sdt=0%2C5&amp;q=ethereum&amp;btnG=</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526350" y="1253302"/>
            <a:ext cx="6393179" cy="6393179"/>
          </a:xfrm>
          <a:prstGeom prst="rect">
            <a:avLst/>
          </a:prstGeom>
        </p:spPr>
      </p:pic>
      <p:sp>
        <p:nvSpPr>
          <p:cNvPr id="3" name="文本框 2"/>
          <p:cNvSpPr txBox="1"/>
          <p:nvPr/>
        </p:nvSpPr>
        <p:spPr>
          <a:xfrm>
            <a:off x="1968816" y="2387231"/>
            <a:ext cx="8635365" cy="923330"/>
          </a:xfrm>
          <a:prstGeom prst="rect">
            <a:avLst/>
          </a:prstGeom>
          <a:noFill/>
        </p:spPr>
        <p:txBody>
          <a:bodyPr wrap="square" rtlCol="0">
            <a:spAutoFit/>
          </a:bodyPr>
          <a:lstStyle/>
          <a:p>
            <a:pPr algn="ctr"/>
            <a:r>
              <a:rPr lang="en-US" altLang="zh-CN" sz="5400" b="1" spc="100" dirty="0">
                <a:latin typeface="Times New Roman" panose="02020603050405020304" pitchFamily="18" charset="0"/>
                <a:ea typeface="微软雅黑" panose="020B0503020204020204" pitchFamily="34" charset="-122"/>
                <a:cs typeface="Times New Roman" panose="02020603050405020304" pitchFamily="18" charset="0"/>
              </a:rPr>
              <a:t>Thanks for watching</a:t>
            </a:r>
          </a:p>
        </p:txBody>
      </p:sp>
      <p:cxnSp>
        <p:nvCxnSpPr>
          <p:cNvPr id="6" name="直接连接符 5"/>
          <p:cNvCxnSpPr>
            <a:cxnSpLocks/>
          </p:cNvCxnSpPr>
          <p:nvPr/>
        </p:nvCxnSpPr>
        <p:spPr>
          <a:xfrm>
            <a:off x="3150403" y="3588238"/>
            <a:ext cx="6272193"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103774" y="3751557"/>
            <a:ext cx="1879442" cy="369332"/>
          </a:xfrm>
          <a:prstGeom prst="rect">
            <a:avLst/>
          </a:prstGeom>
          <a:ln w="6350">
            <a:noFill/>
          </a:ln>
        </p:spPr>
        <p:txBody>
          <a:bodyPr wrap="square">
            <a:spAutoFit/>
          </a:bodyPr>
          <a:lstStyle/>
          <a:p>
            <a:pPr algn="dist"/>
            <a:r>
              <a:rPr lang="en-US" altLang="zh-CN"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F426</a:t>
            </a:r>
          </a:p>
        </p:txBody>
      </p:sp>
      <p:sp>
        <p:nvSpPr>
          <p:cNvPr id="11" name="Rectangle 5"/>
          <p:cNvSpPr>
            <a:spLocks noChangeArrowheads="1"/>
          </p:cNvSpPr>
          <p:nvPr/>
        </p:nvSpPr>
        <p:spPr bwMode="auto">
          <a:xfrm>
            <a:off x="2312035" y="4809021"/>
            <a:ext cx="209550" cy="209550"/>
          </a:xfrm>
          <a:prstGeom prst="rect">
            <a:avLst/>
          </a:prstGeom>
          <a:noFill/>
          <a:ln w="0">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7400" y="0"/>
            <a:ext cx="1244600" cy="1253303"/>
          </a:xfrm>
          <a:prstGeom prst="rect">
            <a:avLst/>
          </a:prstGeom>
        </p:spPr>
      </p:pic>
      <p:pic>
        <p:nvPicPr>
          <p:cNvPr id="4" name="图片 10" descr="图片包含 户外艺术系列, 网&#10;&#10;描述已自动生成">
            <a:extLst>
              <a:ext uri="{FF2B5EF4-FFF2-40B4-BE49-F238E27FC236}">
                <a16:creationId xmlns:a16="http://schemas.microsoft.com/office/drawing/2014/main" id="{25C63563-8404-FA4E-7BA8-37E83B1C1999}"/>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rot="6705905">
            <a:off x="-1869781" y="2513006"/>
            <a:ext cx="6565922"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2705575" y="966325"/>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76146" y="3415534"/>
            <a:ext cx="3646276"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Study Ethereum's working procedures and find out potential problems, then clarify the cause and try to provide a possible solution. Engage in background material readings and help identify issues.</a:t>
            </a:r>
            <a:endParaRPr lang="zh-CN" altLang="zh-CN" dirty="0">
              <a:latin typeface="Times New Roman" panose="02020603050405020304" pitchFamily="18" charset="0"/>
              <a:cs typeface="Times New Roman" panose="02020603050405020304" pitchFamily="18" charset="0"/>
            </a:endParaRPr>
          </a:p>
        </p:txBody>
      </p:sp>
      <p:sp>
        <p:nvSpPr>
          <p:cNvPr id="7" name="PA_椭圆 6"/>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465929" y="3170832"/>
            <a:ext cx="318860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top 10 most popular vulnerabilities on Ethereum right now</a:t>
            </a:r>
            <a:endParaRPr lang="zh-CN" altLang="zh-CN"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ISSUE</a:t>
            </a:r>
            <a:endParaRPr lang="zh-CN" altLang="en-US" sz="2800" spc="1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BUG</a:t>
            </a:r>
            <a:endParaRPr lang="zh-CN" altLang="en-US" sz="2800" spc="100" dirty="0">
              <a:latin typeface="微软雅黑" panose="020B0503020204020204" pitchFamily="34" charset="-122"/>
              <a:ea typeface="微软雅黑" panose="020B0503020204020204" pitchFamily="34" charset="-122"/>
            </a:endParaRPr>
          </a:p>
        </p:txBody>
      </p:sp>
      <p:sp>
        <p:nvSpPr>
          <p:cNvPr id="13" name="PA_椭圆 12"/>
          <p:cNvSpPr/>
          <p:nvPr>
            <p:custDataLst>
              <p:tags r:id="rId3"/>
            </p:custDataLst>
          </p:nvPr>
        </p:nvSpPr>
        <p:spPr>
          <a:xfrm>
            <a:off x="5286376" y="254793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4"/>
            </p:custDataLst>
          </p:nvPr>
        </p:nvSpPr>
        <p:spPr>
          <a:xfrm>
            <a:off x="5268439" y="2962212"/>
            <a:ext cx="1655121" cy="728982"/>
          </a:xfrm>
          <a:prstGeom prst="rect">
            <a:avLst/>
          </a:prstGeom>
          <a:noFill/>
        </p:spPr>
        <p:txBody>
          <a:bodyPr wrap="square" rtlCol="0">
            <a:spAutoFit/>
          </a:bodyPr>
          <a:lstStyle/>
          <a:p>
            <a:pPr algn="ctr">
              <a:lnSpc>
                <a:spcPct val="120000"/>
              </a:lnSpc>
            </a:pPr>
            <a:r>
              <a:rPr lang="en-US" altLang="zh-CN" spc="300" dirty="0">
                <a:solidFill>
                  <a:schemeClr val="bg1"/>
                </a:solidFill>
                <a:latin typeface="微软雅黑" panose="020B0503020204020204" pitchFamily="34" charset="-122"/>
                <a:ea typeface="微软雅黑" panose="020B0503020204020204" pitchFamily="34" charset="-122"/>
              </a:rPr>
              <a:t>Problem definition</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5"/>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6"/>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7"/>
            </p:custDataLst>
          </p:nvPr>
        </p:nvSpPr>
        <p:spPr>
          <a:xfrm>
            <a:off x="8341290" y="2689993"/>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8"/>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1" fmla="*/ 0 w 3810000"/>
                <a:gd name="connsiteY0-2" fmla="*/ 1905000 h 3810000"/>
                <a:gd name="connsiteX1-3" fmla="*/ 1905000 w 3810000"/>
                <a:gd name="connsiteY1-4" fmla="*/ 0 h 3810000"/>
                <a:gd name="connsiteX2-5" fmla="*/ 3810000 w 3810000"/>
                <a:gd name="connsiteY2-6" fmla="*/ 1905000 h 3810000"/>
                <a:gd name="connsiteX3-7" fmla="*/ 1905000 w 3810000"/>
                <a:gd name="connsiteY3-8" fmla="*/ 3810000 h 3810000"/>
                <a:gd name="connsiteX4-9" fmla="*/ 91440 w 3810000"/>
                <a:gd name="connsiteY4-10" fmla="*/ 1996440 h 3810000"/>
                <a:gd name="connsiteX0-11" fmla="*/ 0 w 3810000"/>
                <a:gd name="connsiteY0-12" fmla="*/ 1905000 h 3810000"/>
                <a:gd name="connsiteX1-13" fmla="*/ 1905000 w 3810000"/>
                <a:gd name="connsiteY1-14" fmla="*/ 0 h 3810000"/>
                <a:gd name="connsiteX2-15" fmla="*/ 3810000 w 3810000"/>
                <a:gd name="connsiteY2-16" fmla="*/ 1905000 h 3810000"/>
                <a:gd name="connsiteX3-17" fmla="*/ 1905000 w 3810000"/>
                <a:gd name="connsiteY3-18" fmla="*/ 3810000 h 3810000"/>
              </a:gdLst>
              <a:ahLst/>
              <a:cxnLst>
                <a:cxn ang="0">
                  <a:pos x="connsiteX0-1" y="connsiteY0-2"/>
                </a:cxn>
                <a:cxn ang="0">
                  <a:pos x="connsiteX1-3" y="connsiteY1-4"/>
                </a:cxn>
                <a:cxn ang="0">
                  <a:pos x="connsiteX2-5" y="connsiteY2-6"/>
                </a:cxn>
                <a:cxn ang="0">
                  <a:pos x="connsiteX3-7" y="connsiteY3-8"/>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p:cNvSpPr/>
          <p:nvPr>
            <p:custDataLst>
              <p:tags r:id="rId9"/>
            </p:custDataLst>
          </p:nvPr>
        </p:nvSpPr>
        <p:spPr>
          <a:xfrm>
            <a:off x="761639" y="2860859"/>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4018" y="374372"/>
            <a:ext cx="5346543" cy="769441"/>
          </a:xfrm>
          <a:prstGeom prst="rect">
            <a:avLst/>
          </a:prstGeom>
          <a:noFill/>
        </p:spPr>
        <p:txBody>
          <a:bodyPr wrap="square" rtlCol="0">
            <a:spAutoFit/>
          </a:bodyPr>
          <a:lstStyle/>
          <a:p>
            <a:r>
              <a:rPr lang="en-US" altLang="zh-CN" sz="4400" b="1" kern="0" dirty="0">
                <a:effectLst/>
                <a:latin typeface="Times New Roman" panose="02020603050405020304" pitchFamily="18" charset="0"/>
                <a:ea typeface="Times New Roman" panose="02020603050405020304" pitchFamily="18" charset="0"/>
              </a:rPr>
              <a:t>Objective</a:t>
            </a:r>
            <a:endParaRPr lang="en-US" altLang="zh-CN" sz="4400" spc="100" dirty="0">
              <a:latin typeface="微软雅黑" panose="020B0503020204020204" pitchFamily="34" charset="-122"/>
              <a:ea typeface="微软雅黑" panose="020B0503020204020204" pitchFamily="34" charset="-122"/>
            </a:endParaRP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Lst>
          </a:blip>
          <a:srcRect/>
          <a:stretch>
            <a:fillRect/>
          </a:stretch>
        </p:blipFill>
        <p:spPr>
          <a:xfrm>
            <a:off x="-3077307" y="-24752"/>
            <a:ext cx="14398868" cy="783844"/>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Lst>
          </a:blip>
          <a:srcRect b="-1838"/>
          <a:stretch>
            <a:fillRect/>
          </a:stretch>
        </p:blipFill>
        <p:spPr>
          <a:xfrm>
            <a:off x="-1" y="6196433"/>
            <a:ext cx="6230685" cy="680617"/>
          </a:xfrm>
          <a:prstGeom prst="rect">
            <a:avLst/>
          </a:prstGeom>
        </p:spPr>
      </p:pic>
      <p:sp>
        <p:nvSpPr>
          <p:cNvPr id="23" name="PA_椭圆 12"/>
          <p:cNvSpPr/>
          <p:nvPr>
            <p:custDataLst>
              <p:tags r:id="rId1"/>
            </p:custDataLst>
          </p:nvPr>
        </p:nvSpPr>
        <p:spPr>
          <a:xfrm>
            <a:off x="915518" y="3413651"/>
            <a:ext cx="180507" cy="190500"/>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8" cstate="email">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6" name="文本框 5"/>
          <p:cNvSpPr txBox="1"/>
          <p:nvPr/>
        </p:nvSpPr>
        <p:spPr>
          <a:xfrm>
            <a:off x="915518" y="1446902"/>
            <a:ext cx="8996664" cy="4452501"/>
          </a:xfrm>
          <a:prstGeom prst="rect">
            <a:avLst/>
          </a:prstGeom>
          <a:noFill/>
        </p:spPr>
        <p:txBody>
          <a:bodyPr wrap="square">
            <a:spAutoFit/>
          </a:bodyPr>
          <a:lstStyle/>
          <a:p>
            <a:pPr marL="450215" marR="467995">
              <a:spcBef>
                <a:spcPts val="215"/>
              </a:spcBef>
            </a:pPr>
            <a:r>
              <a:rPr lang="en-US" altLang="zh-CN" sz="2800" dirty="0">
                <a:latin typeface="Times New Roman" panose="02020603050405020304" pitchFamily="18" charset="0"/>
                <a:ea typeface="Times New Roman" panose="02020603050405020304" pitchFamily="18" charset="0"/>
              </a:rPr>
              <a:t>S</a:t>
            </a:r>
            <a:r>
              <a:rPr lang="en-US" altLang="zh-CN" sz="2800" dirty="0">
                <a:effectLst/>
                <a:latin typeface="Times New Roman" panose="02020603050405020304" pitchFamily="18" charset="0"/>
                <a:ea typeface="Times New Roman" panose="02020603050405020304" pitchFamily="18" charset="0"/>
              </a:rPr>
              <a:t>implify the smart contract security audit process and offer an automated tool for detecting common vulnerabilities. </a:t>
            </a:r>
          </a:p>
          <a:p>
            <a:pPr marL="450215" marR="467995">
              <a:spcBef>
                <a:spcPts val="215"/>
              </a:spcBef>
            </a:pPr>
            <a:endParaRPr lang="en-US" altLang="zh-CN" sz="2800" dirty="0">
              <a:latin typeface="Times New Roman" panose="02020603050405020304" pitchFamily="18" charset="0"/>
              <a:ea typeface="Times New Roman" panose="02020603050405020304" pitchFamily="18" charset="0"/>
            </a:endParaRPr>
          </a:p>
          <a:p>
            <a:pPr marL="450215" marR="467995">
              <a:spcBef>
                <a:spcPts val="215"/>
              </a:spcBef>
            </a:pPr>
            <a:r>
              <a:rPr lang="en-US" altLang="zh-CN" sz="2800" dirty="0">
                <a:effectLst/>
                <a:latin typeface="Times New Roman" panose="02020603050405020304" pitchFamily="18" charset="0"/>
                <a:ea typeface="Times New Roman" panose="02020603050405020304" pitchFamily="18" charset="0"/>
              </a:rPr>
              <a:t>Through deep integration with Slither, the platform is capable of quickly and accurately identifying Our primary objective in developing this platform was to simplify the smart contract security audit process and offer an automated tool for detecting common vulnerabilities. </a:t>
            </a:r>
            <a:endParaRPr lang="zh-CN" altLang="zh-CN" sz="2800" dirty="0">
              <a:effectLst/>
              <a:latin typeface="Times New Roman" panose="02020603050405020304" pitchFamily="18" charset="0"/>
              <a:ea typeface="Times New Roman" panose="02020603050405020304" pitchFamily="18" charset="0"/>
            </a:endParaRPr>
          </a:p>
        </p:txBody>
      </p:sp>
      <p:sp>
        <p:nvSpPr>
          <p:cNvPr id="3" name="PA_椭圆 12">
            <a:extLst>
              <a:ext uri="{FF2B5EF4-FFF2-40B4-BE49-F238E27FC236}">
                <a16:creationId xmlns:a16="http://schemas.microsoft.com/office/drawing/2014/main" id="{AE73437E-33CB-E727-049D-0BFB5425D35C}"/>
              </a:ext>
            </a:extLst>
          </p:cNvPr>
          <p:cNvSpPr/>
          <p:nvPr>
            <p:custDataLst>
              <p:tags r:id="rId2"/>
            </p:custDataLst>
          </p:nvPr>
        </p:nvSpPr>
        <p:spPr>
          <a:xfrm>
            <a:off x="915517" y="1561987"/>
            <a:ext cx="180507" cy="190500"/>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9000"/>
                    </a14:imgEffect>
                    <a14:imgEffect>
                      <a14:saturation sat="0"/>
                    </a14:imgEffect>
                    <a14:imgEffect>
                      <a14:sharpenSoften amount="-60000"/>
                    </a14:imgEffect>
                  </a14:imgLayer>
                </a14:imgProps>
              </a:ext>
            </a:extLst>
          </a:blip>
          <a:stretch>
            <a:fillRect/>
          </a:stretch>
        </p:blipFill>
        <p:spPr>
          <a:xfrm>
            <a:off x="-331727" y="768859"/>
            <a:ext cx="2530222" cy="2530222"/>
          </a:xfrm>
          <a:prstGeom prst="rect">
            <a:avLst/>
          </a:prstGeom>
        </p:spPr>
      </p:pic>
      <p:cxnSp>
        <p:nvCxnSpPr>
          <p:cNvPr id="41" name="直接连接符 40"/>
          <p:cNvCxnSpPr>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3935" y="478440"/>
            <a:ext cx="9291949" cy="583565"/>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sym typeface="+mn-ea"/>
              </a:rPr>
              <a:t>Ethereum Overview</a:t>
            </a:r>
            <a:endParaRPr lang="zh-CN" altLang="en-US" sz="3200" b="1" spc="100" dirty="0">
              <a:latin typeface="微软雅黑" panose="020B0503020204020204" pitchFamily="34" charset="-122"/>
              <a:ea typeface="微软雅黑" panose="020B0503020204020204" pitchFamily="34" charset="-122"/>
            </a:endParaRPr>
          </a:p>
        </p:txBody>
      </p:sp>
      <p:sp>
        <p:nvSpPr>
          <p:cNvPr id="112" name="矩形 111"/>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866812" y="1045953"/>
            <a:ext cx="9338158" cy="4954270"/>
          </a:xfrm>
          <a:prstGeom prst="rect">
            <a:avLst/>
          </a:prstGeom>
          <a:noFill/>
        </p:spPr>
        <p:txBody>
          <a:bodyPr wrap="square">
            <a:spAutoFit/>
          </a:bodyPr>
          <a:lstStyle/>
          <a:p>
            <a:pPr algn="l">
              <a:spcAft>
                <a:spcPts val="600"/>
              </a:spcAft>
            </a:pPr>
            <a:r>
              <a:rPr lang="en-US" altLang="zh-CN" sz="2400" b="1" dirty="0">
                <a:latin typeface="Cambria" panose="02040503050406030204" pitchFamily="18" charset="0"/>
                <a:ea typeface="Cambria" panose="02040503050406030204" pitchFamily="18" charset="0"/>
                <a:sym typeface="+mn-ea"/>
              </a:rPr>
              <a:t>Ethereum：</a:t>
            </a:r>
            <a:endParaRPr lang="en-US" altLang="zh-CN" sz="2400" b="1" dirty="0">
              <a:latin typeface="Cambria" panose="02040503050406030204" pitchFamily="18" charset="0"/>
              <a:ea typeface="Cambria" panose="02040503050406030204" pitchFamily="18" charset="0"/>
            </a:endParaRPr>
          </a:p>
          <a:p>
            <a:pPr algn="l">
              <a:spcAft>
                <a:spcPts val="600"/>
              </a:spcAft>
            </a:pPr>
            <a:r>
              <a:rPr lang="en-US" altLang="zh-CN" sz="2000" dirty="0">
                <a:latin typeface="Cambria" panose="02040503050406030204" pitchFamily="18" charset="0"/>
                <a:ea typeface="Cambria" panose="02040503050406030204" pitchFamily="18" charset="0"/>
              </a:rPr>
              <a:t>1. open-source, public blockchain platform with smart contract functionality</a:t>
            </a:r>
          </a:p>
          <a:p>
            <a:pPr algn="l">
              <a:spcAft>
                <a:spcPts val="600"/>
              </a:spcAft>
            </a:pPr>
            <a:r>
              <a:rPr lang="en-US" altLang="zh-CN" sz="2000" dirty="0">
                <a:latin typeface="Cambria" panose="02040503050406030204" pitchFamily="18" charset="0"/>
                <a:ea typeface="Cambria" panose="02040503050406030204" pitchFamily="18" charset="0"/>
              </a:rPr>
              <a:t>2. essentially a public database that keeps a permanent record of digital transactions</a:t>
            </a:r>
          </a:p>
          <a:p>
            <a:pPr algn="l">
              <a:spcAft>
                <a:spcPts val="600"/>
              </a:spcAft>
            </a:pPr>
            <a:r>
              <a:rPr lang="en-US" altLang="zh-CN" sz="2000" dirty="0">
                <a:latin typeface="Cambria" panose="02040503050406030204" pitchFamily="18" charset="0"/>
                <a:ea typeface="Cambria" panose="02040503050406030204" pitchFamily="18" charset="0"/>
              </a:rPr>
              <a:t>3. decentralised, de-trusted distributed ledger technology </a:t>
            </a:r>
          </a:p>
          <a:p>
            <a:pPr algn="l">
              <a:spcAft>
                <a:spcPts val="600"/>
              </a:spcAft>
            </a:pPr>
            <a:r>
              <a:rPr lang="en-US" altLang="zh-CN" sz="2000" dirty="0">
                <a:latin typeface="Cambria" panose="02040503050406030204" pitchFamily="18" charset="0"/>
                <a:ea typeface="Cambria" panose="02040503050406030204" pitchFamily="18" charset="0"/>
              </a:rPr>
              <a:t>4. chained structure consisting of data blocks, making data difficult to tamper with</a:t>
            </a:r>
          </a:p>
          <a:p>
            <a:pPr algn="l">
              <a:spcAft>
                <a:spcPts val="600"/>
              </a:spcAft>
              <a:buClrTx/>
              <a:buSzTx/>
              <a:buFontTx/>
            </a:pPr>
            <a:endParaRPr lang="en-US" altLang="zh-CN" sz="2400" b="0" i="0" spc="100" dirty="0">
              <a:latin typeface="微软雅黑" panose="020B0503020204020204" pitchFamily="34" charset="-122"/>
              <a:ea typeface="微软雅黑" panose="020B0503020204020204" pitchFamily="34" charset="-122"/>
            </a:endParaRPr>
          </a:p>
          <a:p>
            <a:pPr algn="l">
              <a:buClrTx/>
              <a:buSzTx/>
              <a:buFontTx/>
            </a:pPr>
            <a:r>
              <a:rPr lang="en-US" altLang="zh-CN" sz="2400" b="1" i="0" dirty="0">
                <a:latin typeface="Cambria" panose="02040503050406030204" pitchFamily="18" charset="0"/>
                <a:ea typeface="Cambria" panose="02040503050406030204" pitchFamily="18" charset="0"/>
              </a:rPr>
              <a:t>Principles of operation：</a:t>
            </a:r>
          </a:p>
          <a:p>
            <a:r>
              <a:rPr lang="en-US" altLang="zh-CN" dirty="0">
                <a:latin typeface="Cambria" panose="02040503050406030204" pitchFamily="18" charset="0"/>
              </a:rPr>
              <a:t>1. the user sends a transaction or deploys a smart contract via a wallet </a:t>
            </a:r>
          </a:p>
          <a:p>
            <a:r>
              <a:rPr lang="en-US" altLang="zh-CN" dirty="0">
                <a:latin typeface="Cambria" panose="02040503050406030204" pitchFamily="18" charset="0"/>
              </a:rPr>
              <a:t>2. the network node validates and executes it in an Ethernet Virtual Machine (EVM) </a:t>
            </a:r>
          </a:p>
          <a:p>
            <a:r>
              <a:rPr lang="en-US" altLang="zh-CN" dirty="0">
                <a:latin typeface="Cambria" panose="02040503050406030204" pitchFamily="18" charset="0"/>
              </a:rPr>
              <a:t>3. the validation result is packaged into blocks and added to the blockchain</a:t>
            </a:r>
            <a:br>
              <a:rPr lang="zh-CN" altLang="en-US" dirty="0">
                <a:latin typeface="Cambria" panose="02040503050406030204" pitchFamily="18" charset="0"/>
              </a:rPr>
            </a:br>
            <a:endParaRPr lang="en-US" altLang="zh-CN" sz="2000" dirty="0">
              <a:latin typeface="Cambria" panose="02040503050406030204" pitchFamily="18" charset="0"/>
              <a:ea typeface="Cambria" panose="02040503050406030204" pitchFamily="18" charset="0"/>
            </a:endParaRPr>
          </a:p>
          <a:p>
            <a:r>
              <a:rPr lang="en-US" altLang="zh-CN" sz="2400" b="1" dirty="0">
                <a:latin typeface="Cambria" panose="02040503050406030204" pitchFamily="18" charset="0"/>
                <a:ea typeface="Cambria" panose="02040503050406030204" pitchFamily="18" charset="0"/>
              </a:rPr>
              <a:t>Smart contracts</a:t>
            </a:r>
            <a:r>
              <a:rPr lang="zh-CN" altLang="en-US" sz="2400" b="1" dirty="0">
                <a:latin typeface="Cambria" panose="02040503050406030204" pitchFamily="18" charset="0"/>
                <a:ea typeface="宋体" panose="02010600030101010101" pitchFamily="2" charset="-122"/>
              </a:rPr>
              <a:t>：</a:t>
            </a:r>
            <a:endParaRPr lang="en-US" altLang="zh-CN" sz="2400" b="1" dirty="0">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rPr>
              <a:t>1. Written in a programming language, the execution of the record can not be tampered with </a:t>
            </a:r>
          </a:p>
          <a:p>
            <a:r>
              <a:rPr lang="en-US" altLang="zh-CN" b="0" i="0" dirty="0">
                <a:solidFill>
                  <a:srgbClr val="000000"/>
                </a:solidFill>
                <a:effectLst/>
                <a:latin typeface="Cambria" panose="02040503050406030204" pitchFamily="18" charset="0"/>
              </a:rPr>
              <a:t>2. to ensure that the transaction is transparent and open and legal</a:t>
            </a:r>
          </a:p>
        </p:txBody>
      </p:sp>
      <p:pic>
        <p:nvPicPr>
          <p:cNvPr id="135" name="图片 134" descr="图片包含 户外艺术系列&#10;&#10;描述已自动生成"/>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30000"/>
                    </a14:imgEffect>
                    <a14:imgEffect>
                      <a14:saturation sat="0"/>
                    </a14:imgEffect>
                  </a14:imgLayer>
                </a14:imgProps>
              </a:ext>
            </a:extLst>
          </a:blip>
          <a:stretch>
            <a:fillRect/>
          </a:stretch>
        </p:blipFill>
        <p:spPr>
          <a:xfrm flipH="1">
            <a:off x="6226944" y="768859"/>
            <a:ext cx="5976699" cy="605862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9000"/>
                    </a14:imgEffect>
                    <a14:imgEffect>
                      <a14:saturation sat="0"/>
                    </a14:imgEffect>
                    <a14:imgEffect>
                      <a14:sharpenSoften amount="-60000"/>
                    </a14:imgEffect>
                  </a14:imgLayer>
                </a14:imgProps>
              </a:ext>
            </a:extLst>
          </a:blip>
          <a:stretch>
            <a:fillRect/>
          </a:stretch>
        </p:blipFill>
        <p:spPr>
          <a:xfrm>
            <a:off x="-331727" y="768859"/>
            <a:ext cx="2530222" cy="2530222"/>
          </a:xfrm>
          <a:prstGeom prst="rect">
            <a:avLst/>
          </a:prstGeom>
        </p:spPr>
      </p:pic>
      <p:cxnSp>
        <p:nvCxnSpPr>
          <p:cNvPr id="41" name="直接连接符 40"/>
          <p:cNvCxnSpPr>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3935" y="478440"/>
            <a:ext cx="9291949" cy="583565"/>
          </a:xfrm>
          <a:prstGeom prst="rect">
            <a:avLst/>
          </a:prstGeom>
          <a:noFill/>
        </p:spPr>
        <p:txBody>
          <a:bodyPr wrap="square" rtlCol="0">
            <a:spAutoFit/>
          </a:bodyPr>
          <a:lstStyle/>
          <a:p>
            <a:r>
              <a:rPr lang="en-US" altLang="zh-CN" sz="3200" spc="100" dirty="0">
                <a:latin typeface="微软雅黑" panose="020B0503020204020204" charset="-122"/>
                <a:ea typeface="微软雅黑" panose="020B0503020204020204" charset="-122"/>
                <a:sym typeface="+mn-ea"/>
              </a:rPr>
              <a:t>Ethereum Overview</a:t>
            </a:r>
            <a:endParaRPr lang="zh-CN" altLang="en-US" sz="3200" b="1" spc="100" dirty="0">
              <a:latin typeface="微软雅黑" panose="020B0503020204020204" charset="-122"/>
              <a:ea typeface="微软雅黑" panose="020B0503020204020204" charset="-122"/>
            </a:endParaRPr>
          </a:p>
        </p:txBody>
      </p:sp>
      <p:sp>
        <p:nvSpPr>
          <p:cNvPr id="112" name="矩形 111"/>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2066290" y="1394460"/>
            <a:ext cx="7885430" cy="4314825"/>
          </a:xfrm>
          <a:prstGeom prst="rect">
            <a:avLst/>
          </a:prstGeom>
          <a:noFill/>
        </p:spPr>
        <p:txBody>
          <a:bodyPr wrap="square">
            <a:noAutofit/>
          </a:bodyPr>
          <a:lstStyle/>
          <a:p>
            <a:pPr algn="l">
              <a:spcBef>
                <a:spcPts val="600"/>
              </a:spcBef>
              <a:spcAft>
                <a:spcPts val="600"/>
              </a:spcAft>
            </a:pPr>
            <a:r>
              <a:rPr lang="en-US" altLang="zh-CN" sz="2400" b="1" i="0" dirty="0">
                <a:latin typeface="Cambria" panose="02040503050406030204" pitchFamily="18" charset="0"/>
                <a:ea typeface="Cambria" panose="02040503050406030204" pitchFamily="18" charset="0"/>
              </a:rPr>
              <a:t>Hash Function：</a:t>
            </a:r>
          </a:p>
          <a:p>
            <a:pPr algn="l">
              <a:spcBef>
                <a:spcPts val="600"/>
              </a:spcBef>
              <a:buClrTx/>
              <a:buSzTx/>
              <a:buNone/>
            </a:pPr>
            <a:r>
              <a:rPr lang="en-US" altLang="zh-CN" sz="2000" b="1" i="0" dirty="0"/>
              <a:t>collision resistance</a:t>
            </a:r>
            <a:r>
              <a:rPr lang="zh-CN" altLang="en-US" sz="2000" b="0" i="0" dirty="0"/>
              <a:t>：</a:t>
            </a:r>
            <a:r>
              <a:rPr lang="en-US" altLang="zh-CN" sz="2000" b="0" i="0" dirty="0"/>
              <a:t>Collision resistance means that in the current application it is impossible to have two plaintexts with the same hash value</a:t>
            </a:r>
          </a:p>
          <a:p>
            <a:pPr algn="l">
              <a:spcBef>
                <a:spcPts val="600"/>
              </a:spcBef>
              <a:buClrTx/>
              <a:buSzTx/>
              <a:buNone/>
            </a:pPr>
            <a:r>
              <a:rPr lang="en-US" altLang="zh-CN" sz="2000" b="1" i="0" dirty="0"/>
              <a:t>Unidirectionality</a:t>
            </a:r>
            <a:r>
              <a:rPr lang="zh-CN" altLang="en-US" sz="2000" b="0" i="0" dirty="0"/>
              <a:t>：</a:t>
            </a:r>
            <a:r>
              <a:rPr lang="en-US" altLang="zh-CN" sz="2000" b="0" i="0" dirty="0"/>
              <a:t>Unidirectionality means that it is difficult to decrypt a ciphertext encrypted by a hash function into plaintext.</a:t>
            </a:r>
          </a:p>
          <a:p>
            <a:pPr algn="l">
              <a:spcBef>
                <a:spcPts val="600"/>
              </a:spcBef>
              <a:buClrTx/>
              <a:buSzTx/>
              <a:buNone/>
            </a:pPr>
            <a:r>
              <a:rPr lang="en-US" altLang="zh-CN" sz="2000" b="1" i="0" dirty="0"/>
              <a:t>avalanche effect</a:t>
            </a:r>
            <a:r>
              <a:rPr lang="zh-CN" altLang="en-US" sz="2000" b="0" i="0" dirty="0"/>
              <a:t>：</a:t>
            </a:r>
            <a:r>
              <a:rPr lang="en-US" altLang="zh-CN" sz="2000" b="0" i="0" dirty="0"/>
              <a:t>The avalanche effect means that even if the plaintext changes slightly, the encrypted ciphertext will change significantly</a:t>
            </a:r>
          </a:p>
          <a:p>
            <a:pPr algn="l">
              <a:spcBef>
                <a:spcPts val="600"/>
              </a:spcBef>
              <a:buClrTx/>
              <a:buSzTx/>
              <a:buNone/>
            </a:pPr>
            <a:endParaRPr lang="en-US" altLang="zh-CN" sz="2000" dirty="0"/>
          </a:p>
          <a:p>
            <a:r>
              <a:rPr lang="en-US" altLang="zh-CN" sz="2400" b="1" dirty="0">
                <a:latin typeface="Cambria" panose="02040503050406030204" pitchFamily="18" charset="0"/>
                <a:ea typeface="Cambria" panose="02040503050406030204" pitchFamily="18" charset="0"/>
              </a:rPr>
              <a:t>Future Directions</a:t>
            </a:r>
            <a:r>
              <a:rPr lang="zh-CN" altLang="en-US" sz="2400" b="1" dirty="0">
                <a:latin typeface="Cambria" panose="02040503050406030204" pitchFamily="18" charset="0"/>
                <a:ea typeface="宋体" panose="02010600030101010101" pitchFamily="2" charset="-122"/>
              </a:rPr>
              <a:t>：</a:t>
            </a:r>
            <a:endParaRPr lang="en-US" altLang="zh-CN" sz="2400" b="1" dirty="0">
              <a:latin typeface="Cambria" panose="02040503050406030204" pitchFamily="18" charset="0"/>
              <a:ea typeface="Cambria" panose="02040503050406030204" pitchFamily="18" charset="0"/>
            </a:endParaRPr>
          </a:p>
          <a:p>
            <a:r>
              <a:rPr lang="en-US" altLang="zh-CN" sz="2000" dirty="0"/>
              <a:t>1.consensus mechanism</a:t>
            </a:r>
          </a:p>
          <a:p>
            <a:r>
              <a:rPr lang="en-US" altLang="zh-CN" sz="2000" dirty="0"/>
              <a:t>2.Blockchain sharding technology</a:t>
            </a:r>
          </a:p>
          <a:p>
            <a:r>
              <a:rPr lang="en-US" altLang="zh-CN" sz="2000" dirty="0"/>
              <a:t>3.layer2</a:t>
            </a:r>
            <a:endParaRPr lang="zh-CN" altLang="en-US" sz="2000" dirty="0"/>
          </a:p>
        </p:txBody>
      </p:sp>
      <p:pic>
        <p:nvPicPr>
          <p:cNvPr id="3" name="图片 2" descr="图片包含 户外艺术系列&#10;&#10;描述已自动生成"/>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30000"/>
                    </a14:imgEffect>
                    <a14:imgEffect>
                      <a14:saturation sat="0"/>
                    </a14:imgEffect>
                  </a14:imgLayer>
                </a14:imgProps>
              </a:ext>
            </a:extLst>
          </a:blip>
          <a:stretch>
            <a:fillRect/>
          </a:stretch>
        </p:blipFill>
        <p:spPr>
          <a:xfrm flipH="1">
            <a:off x="6226944" y="768859"/>
            <a:ext cx="5976699" cy="605862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238" y="1656322"/>
            <a:ext cx="9597783" cy="5012289"/>
            <a:chOff x="671987" y="2184469"/>
            <a:chExt cx="2958803" cy="585595"/>
          </a:xfrm>
        </p:grpSpPr>
        <p:sp>
          <p:nvSpPr>
            <p:cNvPr id="6" name="文本框 5"/>
            <p:cNvSpPr txBox="1"/>
            <p:nvPr/>
          </p:nvSpPr>
          <p:spPr>
            <a:xfrm>
              <a:off x="671987" y="2184469"/>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Times New Roman" panose="02020603050405020304" pitchFamily="18" charset="0"/>
                  <a:cs typeface="Times New Roman" panose="02020603050405020304" pitchFamily="18" charset="0"/>
                </a:rPr>
                <a:t>Integer Overflow and </a:t>
              </a:r>
              <a:r>
                <a:rPr lang="en-US" altLang="zh-CN" sz="2800" b="1" dirty="0" err="1">
                  <a:latin typeface="Times New Roman" panose="02020603050405020304" pitchFamily="18" charset="0"/>
                  <a:cs typeface="Times New Roman" panose="02020603050405020304" pitchFamily="18" charset="0"/>
                </a:rPr>
                <a:t>Underoverflow</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190496" y="1699093"/>
            <a:ext cx="436196" cy="437680"/>
          </a:xfrm>
          <a:prstGeom prst="rect">
            <a:avLst/>
          </a:prstGeom>
        </p:spPr>
      </p:pic>
      <p:sp>
        <p:nvSpPr>
          <p:cNvPr id="14" name="文本框 13"/>
          <p:cNvSpPr txBox="1"/>
          <p:nvPr/>
        </p:nvSpPr>
        <p:spPr>
          <a:xfrm>
            <a:off x="652238" y="2341333"/>
            <a:ext cx="9568083" cy="1012837"/>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This occurs when an arithmetic operation exceeds the maximum or minimum value that the variable can hold</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652238" y="3519137"/>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Times New Roman" panose="02020603050405020304" pitchFamily="18" charset="0"/>
                <a:cs typeface="Times New Roman" panose="02020603050405020304" pitchFamily="18" charset="0"/>
              </a:rPr>
              <a:t>Use the </a:t>
            </a:r>
            <a:r>
              <a:rPr lang="en-US" altLang="zh-CN" sz="2400" dirty="0" err="1">
                <a:latin typeface="Times New Roman" panose="02020603050405020304" pitchFamily="18" charset="0"/>
                <a:cs typeface="Times New Roman" panose="02020603050405020304" pitchFamily="18" charset="0"/>
              </a:rPr>
              <a:t>SafeMath</a:t>
            </a:r>
            <a:r>
              <a:rPr lang="en-US" altLang="zh-CN" sz="2400" dirty="0">
                <a:latin typeface="Times New Roman" panose="02020603050405020304" pitchFamily="18" charset="0"/>
                <a:cs typeface="Times New Roman" panose="02020603050405020304" pitchFamily="18" charset="0"/>
              </a:rPr>
              <a:t> library, which is widely adopted by the Ethereum community, to help prevent these issues by ensuring safe arithmetic operations.</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240" y="1504184"/>
            <a:ext cx="9572235" cy="5203975"/>
            <a:chOff x="679863" y="2162074"/>
            <a:chExt cx="2950927" cy="607990"/>
          </a:xfrm>
        </p:grpSpPr>
        <p:sp>
          <p:nvSpPr>
            <p:cNvPr id="6" name="文本框 5"/>
            <p:cNvSpPr txBox="1"/>
            <p:nvPr/>
          </p:nvSpPr>
          <p:spPr>
            <a:xfrm>
              <a:off x="679863" y="2162074"/>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Regulatory and Legal Risks</a:t>
              </a:r>
              <a:endParaRPr lang="zh-CN" altLang="en-US" sz="2800" b="1" i="0" dirty="0">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Times New Roman" panose="02020603050405020304" pitchFamily="18" charset="0"/>
                <a:ea typeface="微软雅黑" panose="020B0503020204020204" pitchFamily="34" charset="-122"/>
                <a:cs typeface="Times New Roman" panose="02020603050405020304" pitchFamily="18" charset="0"/>
              </a:rPr>
              <a:t>Potential problems with Ethereum's mature smart contracts and their solutions</a:t>
            </a:r>
            <a:endParaRPr lang="zh-CN" altLang="en-US" sz="3200" spc="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contrast="4000"/>
                    </a14:imgEffect>
                    <a14:imgEffect>
                      <a14:saturation sat="0"/>
                    </a14:imgEffect>
                  </a14:imgLayer>
                </a14:imgProps>
              </a:ext>
            </a:extLst>
          </a:blip>
          <a:stretch>
            <a:fillRect/>
          </a:stretch>
        </p:blipFill>
        <p:spPr>
          <a:xfrm>
            <a:off x="216342" y="1555628"/>
            <a:ext cx="436196" cy="437680"/>
          </a:xfrm>
          <a:prstGeom prst="rect">
            <a:avLst/>
          </a:prstGeom>
        </p:spPr>
      </p:pic>
      <p:sp>
        <p:nvSpPr>
          <p:cNvPr id="14" name="文本框 13"/>
          <p:cNvSpPr txBox="1"/>
          <p:nvPr/>
        </p:nvSpPr>
        <p:spPr>
          <a:xfrm>
            <a:off x="509367" y="2194406"/>
            <a:ext cx="9568083" cy="1004695"/>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Smart contracts operate in a relatively new and evolving regulatory landscape. Legal uncertainties can pose risks for both developers and users.</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Times New Roman" panose="02020603050405020304" pitchFamily="18" charset="0"/>
                <a:cs typeface="Times New Roman" panose="02020603050405020304" pitchFamily="18" charset="0"/>
              </a:rPr>
              <a:t>Solution</a:t>
            </a:r>
            <a:endParaRPr lang="zh-CN" altLang="en-US" sz="2800" b="1" i="0" dirty="0">
              <a:effectLst/>
              <a:latin typeface="Times New Roman" panose="02020603050405020304" pitchFamily="18" charset="0"/>
              <a:cs typeface="Times New Roman" panose="02020603050405020304" pitchFamily="18" charset="0"/>
            </a:endParaRPr>
          </a:p>
        </p:txBody>
      </p:sp>
      <p:sp>
        <p:nvSpPr>
          <p:cNvPr id="25" name="文本框 24"/>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Staying informed about regulatory developments, engaging with legal experts, and considering compliance from the outset of contract development can help mitigate legal risks. Additionally, adopting decentralized governance models can distribute regulatory risk among a broader community.</a:t>
            </a:r>
            <a:endParaRPr lang="zh-CN" altLang="en-US" sz="2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527</TotalTime>
  <Words>2070</Words>
  <Application>Microsoft Office PowerPoint</Application>
  <PresentationFormat>宽屏</PresentationFormat>
  <Paragraphs>198</Paragraphs>
  <Slides>37</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37</vt:i4>
      </vt:variant>
    </vt:vector>
  </HeadingPairs>
  <TitlesOfParts>
    <vt:vector size="46" baseType="lpstr">
      <vt:lpstr>等线</vt:lpstr>
      <vt:lpstr>微软雅黑</vt:lpstr>
      <vt:lpstr>Arial</vt:lpstr>
      <vt:lpstr>Calibri</vt:lpstr>
      <vt:lpstr>Cambria</vt:lpstr>
      <vt:lpstr>Cascadia Code</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Lixin LIN</cp:lastModifiedBy>
  <cp:revision>332</cp:revision>
  <dcterms:created xsi:type="dcterms:W3CDTF">2017-05-16T12:45:00Z</dcterms:created>
  <dcterms:modified xsi:type="dcterms:W3CDTF">2024-11-20T07:51:30Z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7DEDEBEB8B9C43718662A258C52EA5D2_12</vt:lpwstr>
  </property>
  <property fmtid="{D5CDD505-2E9C-101B-9397-08002B2CF9AE}" pid="3" name="KSOProductBuildVer">
    <vt:lpwstr>2052-12.1.0.18912</vt:lpwstr>
  </property>
</Properties>
</file>